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84" r:id="rId4"/>
    <p:sldMasterId id="2147483685" r:id="rId5"/>
    <p:sldMasterId id="2147483686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</p:sldIdLst>
  <p:sldSz cy="5143500" cx="9144000"/>
  <p:notesSz cx="6858000" cy="9144000"/>
  <p:embeddedFontLst>
    <p:embeddedFont>
      <p:font typeface="Limelight"/>
      <p:regular r:id="rId44"/>
    </p:embeddedFont>
    <p:embeddedFont>
      <p:font typeface="Roboto Mono"/>
      <p:regular r:id="rId45"/>
      <p:bold r:id="rId46"/>
      <p:italic r:id="rId47"/>
      <p:boldItalic r:id="rId48"/>
    </p:embeddedFont>
    <p:embeddedFont>
      <p:font typeface="Century Gothic"/>
      <p:regular r:id="rId49"/>
      <p:bold r:id="rId50"/>
      <p:italic r:id="rId51"/>
      <p:boldItalic r:id="rId5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font" Target="fonts/Limelight-regular.fntdata"/><Relationship Id="rId43" Type="http://schemas.openxmlformats.org/officeDocument/2006/relationships/slide" Target="slides/slide36.xml"/><Relationship Id="rId46" Type="http://schemas.openxmlformats.org/officeDocument/2006/relationships/font" Target="fonts/RobotoMono-bold.fntdata"/><Relationship Id="rId45" Type="http://schemas.openxmlformats.org/officeDocument/2006/relationships/font" Target="fonts/RobotoMono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48" Type="http://schemas.openxmlformats.org/officeDocument/2006/relationships/font" Target="fonts/RobotoMono-boldItalic.fntdata"/><Relationship Id="rId47" Type="http://schemas.openxmlformats.org/officeDocument/2006/relationships/font" Target="fonts/RobotoMono-italic.fntdata"/><Relationship Id="rId49" Type="http://schemas.openxmlformats.org/officeDocument/2006/relationships/font" Target="fonts/CenturyGothic-regular.fntdata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font" Target="fonts/CenturyGothic-italic.fntdata"/><Relationship Id="rId50" Type="http://schemas.openxmlformats.org/officeDocument/2006/relationships/font" Target="fonts/CenturyGothic-bold.fntdata"/><Relationship Id="rId52" Type="http://schemas.openxmlformats.org/officeDocument/2006/relationships/font" Target="fonts/CenturyGothic-boldItalic.fntdata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5" name="Google Shape;245;p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Tela de Descanso</a:t>
            </a:r>
            <a:endParaRPr/>
          </a:p>
        </p:txBody>
      </p:sp>
      <p:sp>
        <p:nvSpPr>
          <p:cNvPr id="246" name="Google Shape;246;p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64352d6a0e_0_6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2" name="Google Shape;322;g64352d6a0e_0_6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3" name="Google Shape;323;g64352d6a0e_0_6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64352d6a0e_0_6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0" name="Google Shape;330;g64352d6a0e_0_6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1" name="Google Shape;331;g64352d6a0e_0_6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64352d6a0e_0_7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8" name="Google Shape;338;g64352d6a0e_0_7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9" name="Google Shape;339;g64352d6a0e_0_7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64352d6a0e_0_2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5" name="Google Shape;345;g64352d6a0e_0_2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46" name="Google Shape;346;g64352d6a0e_0_22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64352d6a0e_0_8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3" name="Google Shape;353;g64352d6a0e_0_8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54" name="Google Shape;354;g64352d6a0e_0_8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64352d6a0e_0_8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1" name="Google Shape;361;g64352d6a0e_0_8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62" name="Google Shape;362;g64352d6a0e_0_8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64352d6a0e_0_9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1" name="Google Shape;371;g64352d6a0e_0_9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72" name="Google Shape;372;g64352d6a0e_0_9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64352d6a0e_0_10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9" name="Google Shape;379;g64352d6a0e_0_10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80" name="Google Shape;380;g64352d6a0e_0_10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64352d6a0e_0_1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7" name="Google Shape;387;g64352d6a0e_0_1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88" name="Google Shape;388;g64352d6a0e_0_11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4" name="Google Shape;394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4" name="Google Shape;254;p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55" name="Google Shape;255;p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0" name="Google Shape;400;p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01" name="Google Shape;401;p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0" name="Google Shape;410;p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11" name="Google Shape;411;p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9" name="Google Shape;419;p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20" name="Google Shape;420;p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64352d6a0e_0_2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3" name="Google Shape;433;g64352d6a0e_0_23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34" name="Google Shape;434;g64352d6a0e_0_23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64352d6a0e_0_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6" name="Google Shape;446;g64352d6a0e_0_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47" name="Google Shape;447;g64352d6a0e_0_1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64352d6a0e_0_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8" name="Google Shape;458;g64352d6a0e_0_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Explicar colisões e imagens</a:t>
            </a:r>
            <a:endParaRPr/>
          </a:p>
        </p:txBody>
      </p:sp>
      <p:sp>
        <p:nvSpPr>
          <p:cNvPr id="459" name="Google Shape;459;g64352d6a0e_0_2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64352d6a0e_0_30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7" name="Google Shape;477;g64352d6a0e_0_30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Explicar colisões e imagens</a:t>
            </a:r>
            <a:endParaRPr/>
          </a:p>
        </p:txBody>
      </p:sp>
      <p:sp>
        <p:nvSpPr>
          <p:cNvPr id="478" name="Google Shape;478;g64352d6a0e_0_30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64352d6a0e_0_3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1" name="Google Shape;491;g64352d6a0e_0_33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Explicar funsões para lista de imagens</a:t>
            </a:r>
            <a:endParaRPr/>
          </a:p>
        </p:txBody>
      </p:sp>
      <p:sp>
        <p:nvSpPr>
          <p:cNvPr id="492" name="Google Shape;492;g64352d6a0e_0_33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64352d6a0e_0_26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1" name="Google Shape;501;g64352d6a0e_0_26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02" name="Google Shape;502;g64352d6a0e_0_26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64352d6a0e_0_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9" name="Google Shape;509;g64352d6a0e_0_3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10" name="Google Shape;510;g64352d6a0e_0_3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64352d6a0e_0_2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3" name="Google Shape;263;g64352d6a0e_0_2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64" name="Google Shape;264;g64352d6a0e_0_21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5" name="Google Shape;515;p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16" name="Google Shape;516;p1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1" name="Google Shape;521;p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22" name="Google Shape;522;p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7" name="Google Shape;537;p2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Tela de Descanso</a:t>
            </a:r>
            <a:endParaRPr/>
          </a:p>
        </p:txBody>
      </p:sp>
      <p:sp>
        <p:nvSpPr>
          <p:cNvPr id="538" name="Google Shape;538;p2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64352d6a0e_0_28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7" name="Google Shape;547;g64352d6a0e_0_28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Tela de Descanso</a:t>
            </a:r>
            <a:endParaRPr/>
          </a:p>
        </p:txBody>
      </p:sp>
      <p:sp>
        <p:nvSpPr>
          <p:cNvPr id="548" name="Google Shape;548;g64352d6a0e_0_28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64352d6a0e_0_49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8" name="Google Shape;558;g64352d6a0e_0_49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59" name="Google Shape;559;g64352d6a0e_0_49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64352d6a0e_0_50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7" name="Google Shape;567;g64352d6a0e_0_50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68" name="Google Shape;568;g64352d6a0e_0_50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6" name="Google Shape;576;p4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Tela de Descanso</a:t>
            </a:r>
            <a:endParaRPr/>
          </a:p>
        </p:txBody>
      </p:sp>
      <p:sp>
        <p:nvSpPr>
          <p:cNvPr id="577" name="Google Shape;577;p4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64352d6a0e_0_36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3" name="Google Shape;273;g64352d6a0e_0_36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4" name="Google Shape;274;g64352d6a0e_0_36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64352d6a0e_0_36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1" name="Google Shape;281;g64352d6a0e_0_36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2" name="Google Shape;282;g64352d6a0e_0_36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64352d6a0e_0_46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9" name="Google Shape;289;g64352d6a0e_0_46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0" name="Google Shape;290;g64352d6a0e_0_46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64352d6a0e_0_47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7" name="Google Shape;297;g64352d6a0e_0_47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8" name="Google Shape;298;g64352d6a0e_0_47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64352d6a0e_0_45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5" name="Google Shape;305;g64352d6a0e_0_45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6" name="Google Shape;306;g64352d6a0e_0_45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64352d6a0e_0_47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3" name="Google Shape;313;g64352d6a0e_0_47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4" name="Google Shape;314;g64352d6a0e_0_47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lide de Título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14" name="Google Shape;14;p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magem com Legenda" type="picTx">
  <p:cSld name="PICTURE_WITH_CAPTION_TEXT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1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8" name="Google Shape;68;p11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9" name="Google Shape;69;p11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70" name="Google Shape;70;p1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ítulo e Texto Vertical" type="vertTx">
  <p:cSld name="VERTICAL_TEX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5" name="Google Shape;75;p12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xto e Título Vertical" type="vertTitleAndTx">
  <p:cSld name="VERTICAL_TITLE_AND_VERTICAL_TEXT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" name="Google Shape;81;p13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2" name="Google Shape;82;p1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>
  <p:cSld name="Title Slide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D7D31"/>
              </a:buClr>
              <a:buSzPts val="4500"/>
              <a:buFont typeface="Arial"/>
              <a:buNone/>
              <a:defRPr sz="4500">
                <a:solidFill>
                  <a:srgbClr val="ED7D3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5" name="Google Shape;95;p1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lide de Título" type="title">
  <p:cSld name="TITLE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6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8" name="Google Shape;98;p16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99" name="Google Shape;99;p1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0" name="Google Shape;100;p1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1" name="Google Shape;101;p1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ítulo e Conteúdo" type="obj">
  <p:cSld name="OBJECT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4" name="Google Shape;104;p1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05" name="Google Shape;105;p1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6" name="Google Shape;106;p1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7" name="Google Shape;107;p1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Em branco" type="blank">
  <p:cSld name="BLANK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0" name="Google Shape;110;p1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1" name="Google Shape;111;p1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beçalho da Seção" type="secHead">
  <p:cSld name="SECTION_HEADER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9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4" name="Google Shape;114;p19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15" name="Google Shape;115;p1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6" name="Google Shape;116;p1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7" name="Google Shape;117;p1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uas Partes de Conteúdo" type="twoObj">
  <p:cSld name="TWO_OBJECTS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0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0" name="Google Shape;120;p20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1" name="Google Shape;121;p20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2" name="Google Shape;122;p2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3" name="Google Shape;123;p2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4" name="Google Shape;124;p2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ação" type="twoTxTwoObj">
  <p:cSld name="TWO_OBJECTS_WITH_TEXT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1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7" name="Google Shape;127;p21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28" name="Google Shape;128;p21"/>
          <p:cNvSpPr txBox="1"/>
          <p:nvPr>
            <p:ph idx="2" type="body"/>
          </p:nvPr>
        </p:nvSpPr>
        <p:spPr>
          <a:xfrm>
            <a:off x="629841" y="1878806"/>
            <a:ext cx="3868500" cy="27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9" name="Google Shape;129;p21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30" name="Google Shape;130;p21"/>
          <p:cNvSpPr txBox="1"/>
          <p:nvPr>
            <p:ph idx="4" type="body"/>
          </p:nvPr>
        </p:nvSpPr>
        <p:spPr>
          <a:xfrm>
            <a:off x="4629150" y="1878806"/>
            <a:ext cx="3887400" cy="27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31" name="Google Shape;131;p2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2" name="Google Shape;132;p2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3" name="Google Shape;133;p2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>
  <p:cSld name="Title Slide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D7D31"/>
              </a:buClr>
              <a:buSzPts val="4500"/>
              <a:buFont typeface="Arial"/>
              <a:buNone/>
              <a:defRPr sz="4500">
                <a:solidFill>
                  <a:srgbClr val="ED7D3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omente Título" type="titleOnly">
  <p:cSld name="TITLE_ONLY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6" name="Google Shape;136;p2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7" name="Google Shape;137;p2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8" name="Google Shape;138;p2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údo com Legenda" type="objTx">
  <p:cSld name="OBJECT_WITH_CAPTION_TEXT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1" name="Google Shape;141;p23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810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619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238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indent="-3238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indent="-3238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142" name="Google Shape;142;p23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43" name="Google Shape;143;p2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4" name="Google Shape;144;p2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5" name="Google Shape;145;p2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magem com Legenda" type="picTx">
  <p:cSld name="PICTURE_WITH_CAPTION_TEXT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4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8" name="Google Shape;148;p24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24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50" name="Google Shape;150;p2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1" name="Google Shape;151;p2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2" name="Google Shape;152;p2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ítulo e Texto Vertical" type="vertTx">
  <p:cSld name="VERTICAL_TEXT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5" name="Google Shape;155;p25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56" name="Google Shape;156;p2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7" name="Google Shape;157;p2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8" name="Google Shape;158;p2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xto e Título Vertical" type="vertTitleAndTx">
  <p:cSld name="VERTICAL_TITLE_AND_VERTICAL_TEXT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6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1" name="Google Shape;161;p26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62" name="Google Shape;162;p2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3" name="Google Shape;163;p2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4" name="Google Shape;164;p2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lide de Título" type="title">
  <p:cSld name="TITLE"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8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3" name="Google Shape;173;p28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174" name="Google Shape;174;p2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5" name="Google Shape;175;p2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6" name="Google Shape;176;p2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>
  <p:cSld name="Title Slide"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9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D7D31"/>
              </a:buClr>
              <a:buSzPts val="4500"/>
              <a:buFont typeface="Arial"/>
              <a:buNone/>
              <a:defRPr sz="4500">
                <a:solidFill>
                  <a:srgbClr val="ED7D3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9" name="Google Shape;179;p29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beçalho da Seção" type="secHead">
  <p:cSld name="SECTION_HEADER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0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2" name="Google Shape;182;p30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3" name="Google Shape;183;p3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4" name="Google Shape;184;p3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5" name="Google Shape;185;p3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ítulo e Conteúdo" type="obj">
  <p:cSld name="OBJECT"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8" name="Google Shape;188;p31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89" name="Google Shape;189;p3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0" name="Google Shape;190;p3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1" name="Google Shape;191;p3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Em branco" type="blank">
  <p:cSld name="BLANK"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4" name="Google Shape;194;p3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5" name="Google Shape;195;p3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Em branco" type="blank">
  <p:cSld name="BLANK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4" name="Google Shape;24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29325" cy="929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25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14675" y="4214175"/>
            <a:ext cx="929325" cy="929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uas Partes de Conteúdo" type="twoObj">
  <p:cSld name="TWO_OBJECTS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3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8" name="Google Shape;198;p33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99" name="Google Shape;199;p33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00" name="Google Shape;200;p3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01" name="Google Shape;201;p3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02" name="Google Shape;202;p3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ação" type="twoTxTwoObj">
  <p:cSld name="TWO_OBJECTS_WITH_TEXT"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4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05" name="Google Shape;205;p34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206" name="Google Shape;206;p34"/>
          <p:cNvSpPr txBox="1"/>
          <p:nvPr>
            <p:ph idx="2" type="body"/>
          </p:nvPr>
        </p:nvSpPr>
        <p:spPr>
          <a:xfrm>
            <a:off x="629841" y="1878806"/>
            <a:ext cx="3868500" cy="27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07" name="Google Shape;207;p34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208" name="Google Shape;208;p34"/>
          <p:cNvSpPr txBox="1"/>
          <p:nvPr>
            <p:ph idx="4" type="body"/>
          </p:nvPr>
        </p:nvSpPr>
        <p:spPr>
          <a:xfrm>
            <a:off x="4629150" y="1878806"/>
            <a:ext cx="3887400" cy="27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09" name="Google Shape;209;p3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10" name="Google Shape;210;p3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11" name="Google Shape;211;p3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omente Título" type="titleOnly">
  <p:cSld name="TITLE_ONLY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14" name="Google Shape;214;p3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15" name="Google Shape;215;p3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16" name="Google Shape;216;p3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údo com Legenda" type="objTx">
  <p:cSld name="OBJECT_WITH_CAPTION_TEXT"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6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19" name="Google Shape;219;p36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810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6195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indent="-3429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2385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indent="-32385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indent="-32385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220" name="Google Shape;220;p36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221" name="Google Shape;221;p3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22" name="Google Shape;222;p3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23" name="Google Shape;223;p3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magem com Legenda" type="picTx">
  <p:cSld name="PICTURE_WITH_CAPTION_TEX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7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26" name="Google Shape;226;p37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Google Shape;227;p37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228" name="Google Shape;228;p3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29" name="Google Shape;229;p3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30" name="Google Shape;230;p3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ítulo e Texto Vertical" type="vertTx">
  <p:cSld name="VERTICAL_TEXT"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8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33" name="Google Shape;233;p38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34" name="Google Shape;234;p3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35" name="Google Shape;235;p3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36" name="Google Shape;236;p3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xto e Título Vertical" type="vertTitleAndTx">
  <p:cSld name="VERTICAL_TITLE_AND_VERTICAL_TEXT"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9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39" name="Google Shape;239;p39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40" name="Google Shape;240;p3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41" name="Google Shape;241;p3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42" name="Google Shape;242;p3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ítulo e Conteúdo" type="obj">
  <p:cSld name="OBJECT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beçalho da Seção" type="secHead">
  <p:cSld name="SECTION_HEADER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4" name="Google Shape;34;p6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5" name="Google Shape;35;p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" name="Google Shape;36;p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uas Partes de Conteúdo" type="twoObj">
  <p:cSld name="TWO_OBJECT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1" name="Google Shape;41;p7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2" name="Google Shape;42;p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" name="Google Shape;43;p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" name="Google Shape;44;p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ação" type="twoTxTwoObj">
  <p:cSld name="TWO_OBJECTS_WITH_TEX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7" name="Google Shape;47;p8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48" name="Google Shape;48;p8"/>
          <p:cNvSpPr txBox="1"/>
          <p:nvPr>
            <p:ph idx="2" type="body"/>
          </p:nvPr>
        </p:nvSpPr>
        <p:spPr>
          <a:xfrm>
            <a:off x="629841" y="1878806"/>
            <a:ext cx="3868500" cy="27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9" name="Google Shape;49;p8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50" name="Google Shape;50;p8"/>
          <p:cNvSpPr txBox="1"/>
          <p:nvPr>
            <p:ph idx="4" type="body"/>
          </p:nvPr>
        </p:nvSpPr>
        <p:spPr>
          <a:xfrm>
            <a:off x="4629150" y="1878806"/>
            <a:ext cx="3887400" cy="27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51" name="Google Shape;51;p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omente Título" type="titleOnly">
  <p:cSld name="TITLE_ONLY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7" name="Google Shape;57;p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8" name="Google Shape;58;p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údo com Legenda" type="objTx">
  <p:cSld name="OBJECT_WITH_CAPTION_TEXT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0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1" name="Google Shape;61;p10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810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619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238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indent="-3238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indent="-3238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62" name="Google Shape;62;p10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63" name="Google Shape;63;p1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1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1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1.xml"/><Relationship Id="rId1" Type="http://schemas.openxmlformats.org/officeDocument/2006/relationships/image" Target="../media/image1.png"/><Relationship Id="rId2" Type="http://schemas.openxmlformats.org/officeDocument/2006/relationships/image" Target="../media/image5.gif"/><Relationship Id="rId3" Type="http://schemas.openxmlformats.org/officeDocument/2006/relationships/image" Target="../media/image4.gif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Relationship Id="rId15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3.xml"/><Relationship Id="rId16" Type="http://schemas.openxmlformats.org/officeDocument/2006/relationships/theme" Target="../theme/theme4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6.xml"/><Relationship Id="rId12" Type="http://schemas.openxmlformats.org/officeDocument/2006/relationships/slideLayout" Target="../slideLayouts/slideLayout35.xml"/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  <a:defRPr b="0" i="0" sz="3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  <a:defRPr b="0" i="0" sz="3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" name="Google Shape;87;p1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8" name="Google Shape;88;p1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9" name="Google Shape;89;p1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0" name="Google Shape;90;p1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1" name="Google Shape;91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" y="1"/>
            <a:ext cx="548700" cy="54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13372" y="3"/>
            <a:ext cx="630681" cy="54870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4"/>
    <p:sldLayoutId id="2147483661" r:id="rId5"/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  <p:sldLayoutId id="2147483668" r:id="rId12"/>
    <p:sldLayoutId id="2147483669" r:id="rId13"/>
    <p:sldLayoutId id="2147483670" r:id="rId14"/>
    <p:sldLayoutId id="2147483671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  <a:defRPr b="0" i="0" sz="3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" name="Google Shape;168;p2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9" name="Google Shape;169;p2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" name="Google Shape;170;p2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  <p:sldLayoutId id="2147483683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Relationship Id="rId4" Type="http://schemas.openxmlformats.org/officeDocument/2006/relationships/image" Target="../media/image10.png"/><Relationship Id="rId5" Type="http://schemas.openxmlformats.org/officeDocument/2006/relationships/image" Target="../media/image7.png"/><Relationship Id="rId6" Type="http://schemas.openxmlformats.org/officeDocument/2006/relationships/image" Target="../media/image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4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gif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5.gif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2.png"/><Relationship Id="rId4" Type="http://schemas.openxmlformats.org/officeDocument/2006/relationships/image" Target="../media/image32.gif"/><Relationship Id="rId5" Type="http://schemas.openxmlformats.org/officeDocument/2006/relationships/image" Target="../media/image19.gif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6.png"/><Relationship Id="rId4" Type="http://schemas.openxmlformats.org/officeDocument/2006/relationships/image" Target="../media/image1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6.png"/><Relationship Id="rId4" Type="http://schemas.openxmlformats.org/officeDocument/2006/relationships/image" Target="../media/image2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6.png"/><Relationship Id="rId4" Type="http://schemas.openxmlformats.org/officeDocument/2006/relationships/image" Target="../media/image2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6.png"/><Relationship Id="rId4" Type="http://schemas.openxmlformats.org/officeDocument/2006/relationships/image" Target="../media/image1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Relationship Id="rId4" Type="http://schemas.openxmlformats.org/officeDocument/2006/relationships/image" Target="../media/image32.gif"/><Relationship Id="rId5" Type="http://schemas.openxmlformats.org/officeDocument/2006/relationships/image" Target="../media/image19.gif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8.png"/><Relationship Id="rId4" Type="http://schemas.openxmlformats.org/officeDocument/2006/relationships/image" Target="../media/image5.gif"/><Relationship Id="rId5" Type="http://schemas.openxmlformats.org/officeDocument/2006/relationships/image" Target="../media/image4.gif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8.png"/><Relationship Id="rId4" Type="http://schemas.openxmlformats.org/officeDocument/2006/relationships/image" Target="../media/image5.gif"/><Relationship Id="rId5" Type="http://schemas.openxmlformats.org/officeDocument/2006/relationships/image" Target="../media/image4.gif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0.gif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0.gif"/></Relationships>
</file>

<file path=ppt/slides/_rels/slide36.xml.rels><?xml version="1.0" encoding="UTF-8" standalone="yes"?><Relationships xmlns="http://schemas.openxmlformats.org/package/2006/relationships"><Relationship Id="rId10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8.png"/><Relationship Id="rId4" Type="http://schemas.openxmlformats.org/officeDocument/2006/relationships/image" Target="../media/image27.png"/><Relationship Id="rId9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7" Type="http://schemas.openxmlformats.org/officeDocument/2006/relationships/image" Target="../media/image26.png"/><Relationship Id="rId8" Type="http://schemas.openxmlformats.org/officeDocument/2006/relationships/image" Target="../media/image2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0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0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Google Shape;248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65878" y="0"/>
            <a:ext cx="9149824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40"/>
          <p:cNvPicPr preferRelativeResize="0"/>
          <p:nvPr/>
        </p:nvPicPr>
        <p:blipFill rotWithShape="1">
          <a:blip r:embed="rId4">
            <a:alphaModFix/>
          </a:blip>
          <a:srcRect b="22816" l="25238" r="6064" t="1830"/>
          <a:stretch/>
        </p:blipFill>
        <p:spPr>
          <a:xfrm flipH="1">
            <a:off x="387183" y="650234"/>
            <a:ext cx="3830390" cy="44924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4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021563" y="1856671"/>
            <a:ext cx="5650844" cy="24168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4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283044" y="1280474"/>
            <a:ext cx="1995155" cy="23646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49"/>
          <p:cNvSpPr txBox="1"/>
          <p:nvPr>
            <p:ph type="ctrTitle"/>
          </p:nvPr>
        </p:nvSpPr>
        <p:spPr>
          <a:xfrm>
            <a:off x="0" y="489549"/>
            <a:ext cx="91440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2900"/>
              <a:buFont typeface="Limelight"/>
              <a:buNone/>
            </a:pPr>
            <a:r>
              <a:rPr lang="en" sz="2900">
                <a:solidFill>
                  <a:srgbClr val="1155CC"/>
                </a:solidFill>
                <a:latin typeface="Limelight"/>
                <a:ea typeface="Limelight"/>
                <a:cs typeface="Limelight"/>
                <a:sym typeface="Limelight"/>
              </a:rPr>
              <a:t>APARECIMENTO DO CENÁRIO</a:t>
            </a:r>
            <a:endParaRPr sz="2900">
              <a:solidFill>
                <a:srgbClr val="1155CC"/>
              </a:solidFill>
              <a:latin typeface="Limelight"/>
              <a:ea typeface="Limelight"/>
              <a:cs typeface="Limelight"/>
              <a:sym typeface="Limelight"/>
            </a:endParaRPr>
          </a:p>
        </p:txBody>
      </p:sp>
      <p:sp>
        <p:nvSpPr>
          <p:cNvPr id="326" name="Google Shape;326;p49"/>
          <p:cNvSpPr txBox="1"/>
          <p:nvPr/>
        </p:nvSpPr>
        <p:spPr>
          <a:xfrm>
            <a:off x="409725" y="1397494"/>
            <a:ext cx="8130600" cy="24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92100" lvl="0" marL="3429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2000"/>
              <a:buFont typeface="Century Gothic"/>
              <a:buChar char="●"/>
            </a:pPr>
            <a:r>
              <a:rPr lang="en" sz="2000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Para tornar o aparecimento de elementos no jogo ainda mais interessante, podemos </a:t>
            </a:r>
            <a:r>
              <a:rPr b="1" lang="en" sz="2000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aumentar a velocidade com a qual os objetos são inicializados</a:t>
            </a:r>
            <a:r>
              <a:rPr lang="en" sz="2000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ao longo do tempo, bem como </a:t>
            </a:r>
            <a:r>
              <a:rPr b="1" lang="en" sz="2000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aumentar a taxa de aparecimento de obstáculos</a:t>
            </a:r>
            <a:r>
              <a:rPr lang="en" sz="2000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 </a:t>
            </a:r>
            <a:endParaRPr sz="2000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27" name="Google Shape;327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36288" y="3135788"/>
            <a:ext cx="2007713" cy="20077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50"/>
          <p:cNvSpPr txBox="1"/>
          <p:nvPr>
            <p:ph type="ctrTitle"/>
          </p:nvPr>
        </p:nvSpPr>
        <p:spPr>
          <a:xfrm>
            <a:off x="0" y="489549"/>
            <a:ext cx="91440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2900"/>
              <a:buFont typeface="Limelight"/>
              <a:buNone/>
            </a:pPr>
            <a:r>
              <a:rPr lang="en" sz="2900">
                <a:solidFill>
                  <a:srgbClr val="1155CC"/>
                </a:solidFill>
                <a:latin typeface="Limelight"/>
                <a:ea typeface="Limelight"/>
                <a:cs typeface="Limelight"/>
                <a:sym typeface="Limelight"/>
              </a:rPr>
              <a:t>APARECIMENTO DO CENÁRIO</a:t>
            </a:r>
            <a:endParaRPr sz="2900">
              <a:solidFill>
                <a:srgbClr val="1155CC"/>
              </a:solidFill>
              <a:latin typeface="Limelight"/>
              <a:ea typeface="Limelight"/>
              <a:cs typeface="Limelight"/>
              <a:sym typeface="Limelight"/>
            </a:endParaRPr>
          </a:p>
        </p:txBody>
      </p:sp>
      <p:sp>
        <p:nvSpPr>
          <p:cNvPr id="334" name="Google Shape;334;p50"/>
          <p:cNvSpPr txBox="1"/>
          <p:nvPr/>
        </p:nvSpPr>
        <p:spPr>
          <a:xfrm>
            <a:off x="409725" y="1397494"/>
            <a:ext cx="8130600" cy="24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92100" lvl="0" marL="3429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2000"/>
              <a:buFont typeface="Century Gothic"/>
              <a:buChar char="●"/>
            </a:pPr>
            <a:r>
              <a:rPr lang="en" sz="2000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Para aumentar a taxa de aparecimento de obstáculos, decrementaremos a variável </a:t>
            </a:r>
            <a:r>
              <a:rPr b="1" lang="en" sz="2000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game.aparecimentoElementos</a:t>
            </a:r>
            <a:r>
              <a:rPr lang="en" sz="2000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no método </a:t>
            </a:r>
            <a:r>
              <a:rPr b="1" lang="en" sz="2000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run</a:t>
            </a:r>
            <a:r>
              <a:rPr lang="en" sz="2000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, de tempos em tempos. </a:t>
            </a:r>
            <a:endParaRPr sz="2000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3429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92100" lvl="0" marL="3429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2000"/>
              <a:buFont typeface="Century Gothic"/>
              <a:buChar char="●"/>
            </a:pPr>
            <a:r>
              <a:rPr lang="en" sz="2000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Essa variável é o limite superior do intervalo de números possíveis de serem gerados pela função random que existe dentro do método </a:t>
            </a:r>
            <a:r>
              <a:rPr b="1" lang="en" sz="2000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criarCenario</a:t>
            </a:r>
            <a:r>
              <a:rPr lang="en" sz="2000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 </a:t>
            </a:r>
            <a:endParaRPr sz="2000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35" name="Google Shape;335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45294" y="-9"/>
            <a:ext cx="1198706" cy="11987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51"/>
          <p:cNvSpPr txBox="1"/>
          <p:nvPr>
            <p:ph type="ctrTitle"/>
          </p:nvPr>
        </p:nvSpPr>
        <p:spPr>
          <a:xfrm>
            <a:off x="0" y="489549"/>
            <a:ext cx="91440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2900"/>
              <a:buFont typeface="Limelight"/>
              <a:buNone/>
            </a:pPr>
            <a:r>
              <a:rPr lang="en" sz="2900">
                <a:solidFill>
                  <a:srgbClr val="1155CC"/>
                </a:solidFill>
                <a:latin typeface="Limelight"/>
                <a:ea typeface="Limelight"/>
                <a:cs typeface="Limelight"/>
                <a:sym typeface="Limelight"/>
              </a:rPr>
              <a:t>APARECIMENTO DO CENÁRIO</a:t>
            </a:r>
            <a:endParaRPr sz="2900">
              <a:solidFill>
                <a:srgbClr val="1155CC"/>
              </a:solidFill>
              <a:latin typeface="Limelight"/>
              <a:ea typeface="Limelight"/>
              <a:cs typeface="Limelight"/>
              <a:sym typeface="Limelight"/>
            </a:endParaRPr>
          </a:p>
        </p:txBody>
      </p:sp>
      <p:sp>
        <p:nvSpPr>
          <p:cNvPr id="342" name="Google Shape;342;p51"/>
          <p:cNvSpPr txBox="1"/>
          <p:nvPr/>
        </p:nvSpPr>
        <p:spPr>
          <a:xfrm>
            <a:off x="409725" y="1226044"/>
            <a:ext cx="8130600" cy="24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92100" lvl="0" marL="3429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2000"/>
              <a:buFont typeface="Century Gothic"/>
              <a:buChar char="●"/>
            </a:pPr>
            <a:r>
              <a:rPr lang="en" sz="2000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Desta forma, quanto menor for o intervalo, maior serão as probabilidades de serem gerados números que atendem às condições de aparecimento de elementos do cenário.</a:t>
            </a:r>
            <a:endParaRPr sz="2000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3429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ctrTitle"/>
          </p:nvPr>
        </p:nvSpPr>
        <p:spPr>
          <a:xfrm>
            <a:off x="0" y="489549"/>
            <a:ext cx="91440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2900"/>
              <a:buFont typeface="Limelight"/>
              <a:buNone/>
            </a:pPr>
            <a:r>
              <a:rPr lang="en" sz="2900">
                <a:solidFill>
                  <a:srgbClr val="1155CC"/>
                </a:solidFill>
                <a:latin typeface="Limelight"/>
                <a:ea typeface="Limelight"/>
                <a:cs typeface="Limelight"/>
                <a:sym typeface="Limelight"/>
              </a:rPr>
              <a:t>APARECIMENTO DO CENÁRIO</a:t>
            </a:r>
            <a:endParaRPr sz="2900">
              <a:solidFill>
                <a:srgbClr val="1155CC"/>
              </a:solidFill>
              <a:latin typeface="Limelight"/>
              <a:ea typeface="Limelight"/>
              <a:cs typeface="Limelight"/>
              <a:sym typeface="Limelight"/>
            </a:endParaRPr>
          </a:p>
        </p:txBody>
      </p:sp>
      <p:sp>
        <p:nvSpPr>
          <p:cNvPr id="349" name="Google Shape;349;p52"/>
          <p:cNvSpPr txBox="1"/>
          <p:nvPr/>
        </p:nvSpPr>
        <p:spPr>
          <a:xfrm>
            <a:off x="409725" y="1226044"/>
            <a:ext cx="8130600" cy="24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92100" lvl="0" marL="3429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2000"/>
              <a:buFont typeface="Century Gothic"/>
              <a:buChar char="●"/>
            </a:pPr>
            <a:r>
              <a:rPr lang="en" sz="2000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Este código deve ser transcrito para o seu jogo!</a:t>
            </a:r>
            <a:endParaRPr sz="2000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50" name="Google Shape;350;p52"/>
          <p:cNvSpPr/>
          <p:nvPr/>
        </p:nvSpPr>
        <p:spPr>
          <a:xfrm>
            <a:off x="169175" y="1766225"/>
            <a:ext cx="8883600" cy="3235500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 cap="flat" cmpd="sng" w="952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rgbClr val="F0629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t/>
            </a:r>
            <a:endParaRPr sz="1100">
              <a:solidFill>
                <a:srgbClr val="4DD0E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" sz="110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def</a:t>
            </a:r>
            <a:r>
              <a:rPr lang="en" sz="11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run(self, game):</a:t>
            </a:r>
            <a:endParaRPr sz="11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" sz="11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self.tempo = </a:t>
            </a:r>
            <a:r>
              <a:rPr lang="en" sz="110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endParaRPr sz="11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t/>
            </a:r>
            <a:endParaRPr sz="11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" sz="11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110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while</a:t>
            </a:r>
            <a:r>
              <a:rPr lang="en" sz="11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game.telaAtual == self.name </a:t>
            </a:r>
            <a:r>
              <a:rPr lang="en" sz="110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and</a:t>
            </a:r>
            <a:r>
              <a:rPr lang="en" sz="11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10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not</a:t>
            </a:r>
            <a:r>
              <a:rPr lang="en" sz="11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game.usuarioSaiu:</a:t>
            </a:r>
            <a:endParaRPr sz="11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" sz="11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 </a:t>
            </a:r>
            <a:r>
              <a:rPr lang="en" sz="1100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# aumentar a taxa de aparecimento de elementos do cenario</a:t>
            </a:r>
            <a:endParaRPr sz="11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" sz="11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en" sz="110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if</a:t>
            </a:r>
            <a:r>
              <a:rPr lang="en" sz="11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game.aparecimentoElementos &gt; </a:t>
            </a:r>
            <a:r>
              <a:rPr lang="en" sz="110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25</a:t>
            </a:r>
            <a:r>
              <a:rPr lang="en" sz="11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10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and</a:t>
            </a:r>
            <a:r>
              <a:rPr lang="en" sz="11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self.tempo % </a:t>
            </a:r>
            <a:r>
              <a:rPr lang="en" sz="110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300</a:t>
            </a:r>
            <a:r>
              <a:rPr lang="en" sz="11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== </a:t>
            </a:r>
            <a:r>
              <a:rPr lang="en" sz="110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lang="en" sz="11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sz="11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" sz="11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game.aparecimentoElementos -= </a:t>
            </a:r>
            <a:r>
              <a:rPr lang="en" sz="110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endParaRPr sz="11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t/>
            </a:r>
            <a:endParaRPr sz="11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" sz="11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en" sz="110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if</a:t>
            </a:r>
            <a:r>
              <a:rPr lang="en" sz="11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self.tempo % </a:t>
            </a:r>
            <a:r>
              <a:rPr lang="en" sz="110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30</a:t>
            </a:r>
            <a:r>
              <a:rPr lang="en" sz="11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== </a:t>
            </a:r>
            <a:r>
              <a:rPr lang="en" sz="110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lang="en" sz="11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sz="11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" sz="11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self.criarCenario(game)</a:t>
            </a:r>
            <a:endParaRPr sz="11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t/>
            </a:r>
            <a:endParaRPr sz="11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" sz="11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self.interpretarEventos(game)</a:t>
            </a:r>
            <a:endParaRPr sz="11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" sz="11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self.checarColisoes(game)</a:t>
            </a:r>
            <a:endParaRPr sz="11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" sz="11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self.atualizar(game)</a:t>
            </a:r>
            <a:endParaRPr sz="11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" sz="11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self.desenhar(game)</a:t>
            </a:r>
            <a:endParaRPr sz="11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t/>
            </a:r>
            <a:endParaRPr sz="11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" sz="11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self.tempo += </a:t>
            </a:r>
            <a:r>
              <a:rPr lang="en" sz="110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endParaRPr sz="1100">
              <a:solidFill>
                <a:srgbClr val="FBC02D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t/>
            </a:r>
            <a:endParaRPr sz="900">
              <a:solidFill>
                <a:srgbClr val="F0629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rgbClr val="4DD0E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53"/>
          <p:cNvSpPr txBox="1"/>
          <p:nvPr>
            <p:ph type="ctrTitle"/>
          </p:nvPr>
        </p:nvSpPr>
        <p:spPr>
          <a:xfrm>
            <a:off x="0" y="489549"/>
            <a:ext cx="91440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2900"/>
              <a:buFont typeface="Limelight"/>
              <a:buNone/>
            </a:pPr>
            <a:r>
              <a:rPr lang="en" sz="2900">
                <a:solidFill>
                  <a:srgbClr val="1155CC"/>
                </a:solidFill>
                <a:latin typeface="Limelight"/>
                <a:ea typeface="Limelight"/>
                <a:cs typeface="Limelight"/>
                <a:sym typeface="Limelight"/>
              </a:rPr>
              <a:t>APARECIMENTO DO CENÁRIO</a:t>
            </a:r>
            <a:endParaRPr sz="2900">
              <a:solidFill>
                <a:srgbClr val="1155CC"/>
              </a:solidFill>
              <a:latin typeface="Limelight"/>
              <a:ea typeface="Limelight"/>
              <a:cs typeface="Limelight"/>
              <a:sym typeface="Limelight"/>
            </a:endParaRPr>
          </a:p>
        </p:txBody>
      </p:sp>
      <p:sp>
        <p:nvSpPr>
          <p:cNvPr id="357" name="Google Shape;357;p53"/>
          <p:cNvSpPr txBox="1"/>
          <p:nvPr/>
        </p:nvSpPr>
        <p:spPr>
          <a:xfrm>
            <a:off x="409725" y="1397494"/>
            <a:ext cx="8130600" cy="24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92100" lvl="0" marL="3429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2000"/>
              <a:buFont typeface="Century Gothic"/>
              <a:buChar char="●"/>
            </a:pPr>
            <a:r>
              <a:rPr lang="en" sz="2000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Já para aumentar a velocidade com a qual os objetos são inicializados ao longo do tempo, pode-se utilizar uma variável, por exemplo, </a:t>
            </a:r>
            <a:r>
              <a:rPr b="1" lang="en" sz="2000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game.dvel</a:t>
            </a:r>
            <a:r>
              <a:rPr lang="en" sz="2000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que é somada à velocidade inicial dos objetos criados no jogo. Então, no método </a:t>
            </a:r>
            <a:r>
              <a:rPr b="1" lang="en" sz="2000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run</a:t>
            </a:r>
            <a:r>
              <a:rPr lang="en" sz="2000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, incrementa-se o valor desta variável de tempos em tempos.</a:t>
            </a:r>
            <a:endParaRPr sz="2000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58" name="Google Shape;358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55836" y="4175062"/>
            <a:ext cx="2788162" cy="9684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54"/>
          <p:cNvSpPr txBox="1"/>
          <p:nvPr>
            <p:ph type="ctrTitle"/>
          </p:nvPr>
        </p:nvSpPr>
        <p:spPr>
          <a:xfrm>
            <a:off x="0" y="489549"/>
            <a:ext cx="91440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2900"/>
              <a:buFont typeface="Limelight"/>
              <a:buNone/>
            </a:pPr>
            <a:r>
              <a:rPr lang="en" sz="2900">
                <a:solidFill>
                  <a:srgbClr val="1155CC"/>
                </a:solidFill>
                <a:latin typeface="Limelight"/>
                <a:ea typeface="Limelight"/>
                <a:cs typeface="Limelight"/>
                <a:sym typeface="Limelight"/>
              </a:rPr>
              <a:t>APARECIMENTO DO CENÁRIO</a:t>
            </a:r>
            <a:endParaRPr sz="2900">
              <a:solidFill>
                <a:srgbClr val="1155CC"/>
              </a:solidFill>
              <a:latin typeface="Limelight"/>
              <a:ea typeface="Limelight"/>
              <a:cs typeface="Limelight"/>
              <a:sym typeface="Limelight"/>
            </a:endParaRPr>
          </a:p>
        </p:txBody>
      </p:sp>
      <p:sp>
        <p:nvSpPr>
          <p:cNvPr id="365" name="Google Shape;365;p54"/>
          <p:cNvSpPr txBox="1"/>
          <p:nvPr/>
        </p:nvSpPr>
        <p:spPr>
          <a:xfrm>
            <a:off x="409725" y="1397500"/>
            <a:ext cx="8604000" cy="24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92100" lvl="0" marL="3429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2000"/>
              <a:buFont typeface="Century Gothic"/>
              <a:buChar char="●"/>
            </a:pPr>
            <a:r>
              <a:rPr lang="en" sz="2000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Adicione o game.dvel no aparecimento dos elementos do  jogo:</a:t>
            </a:r>
            <a:endParaRPr sz="2000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66" name="Google Shape;366;p54"/>
          <p:cNvSpPr/>
          <p:nvPr/>
        </p:nvSpPr>
        <p:spPr>
          <a:xfrm>
            <a:off x="130175" y="1878200"/>
            <a:ext cx="8883600" cy="3195000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 cap="flat" cmpd="sng" w="952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F0629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F0629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# cria itens do cenario na tela</a:t>
            </a:r>
            <a:endParaRPr sz="11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def</a:t>
            </a:r>
            <a:r>
              <a:rPr lang="en" sz="11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criarCenario(self, game):</a:t>
            </a:r>
            <a:endParaRPr sz="11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1100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# geracao de numero aleatorio</a:t>
            </a:r>
            <a:endParaRPr sz="11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1100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# game.aparecimentoElementos eh uma constante que vale, inicialmente, 50</a:t>
            </a:r>
            <a:endParaRPr sz="11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r = random.randrange(</a:t>
            </a:r>
            <a:r>
              <a:rPr lang="en" sz="110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lang="en" sz="11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, game.aparecimentoElementos)</a:t>
            </a:r>
            <a:endParaRPr sz="11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1100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# se o numero gerado for menor que 8</a:t>
            </a:r>
            <a:endParaRPr sz="11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110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if</a:t>
            </a:r>
            <a:r>
              <a:rPr lang="en" sz="11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r &lt; </a:t>
            </a:r>
            <a:r>
              <a:rPr lang="en" sz="110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8</a:t>
            </a:r>
            <a:r>
              <a:rPr lang="en" sz="11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sz="11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en" sz="110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if</a:t>
            </a:r>
            <a:r>
              <a:rPr lang="en" sz="11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len(game.obstaculos) == </a:t>
            </a:r>
            <a:r>
              <a:rPr lang="en" sz="110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lang="en" sz="11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sz="11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</a:t>
            </a:r>
            <a:r>
              <a:rPr lang="en" sz="1100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# adiciona um obstaculo no jogo, na posicao (LARGURA_DA_TELA, 562) com velocidade 10</a:t>
            </a:r>
            <a:endParaRPr sz="11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game.obstaculos.append(</a:t>
            </a:r>
            <a:r>
              <a:rPr lang="en" sz="1100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Obstaculo</a:t>
            </a:r>
            <a:r>
              <a:rPr lang="en" sz="11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(LARGURA_DA_TELA, </a:t>
            </a:r>
            <a:r>
              <a:rPr lang="en" sz="110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562</a:t>
            </a:r>
            <a:r>
              <a:rPr lang="en" sz="11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, pygame.image.load(os.path.join(</a:t>
            </a:r>
            <a:r>
              <a:rPr lang="en" sz="1100">
                <a:solidFill>
                  <a:srgbClr val="9CCC65"/>
                </a:solidFill>
                <a:latin typeface="Roboto Mono"/>
                <a:ea typeface="Roboto Mono"/>
                <a:cs typeface="Roboto Mono"/>
                <a:sym typeface="Roboto Mono"/>
              </a:rPr>
              <a:t>'Imagens'</a:t>
            </a:r>
            <a:r>
              <a:rPr lang="en" sz="11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n" sz="1100">
                <a:solidFill>
                  <a:srgbClr val="9CCC65"/>
                </a:solidFill>
                <a:latin typeface="Roboto Mono"/>
                <a:ea typeface="Roboto Mono"/>
                <a:cs typeface="Roboto Mono"/>
                <a:sym typeface="Roboto Mono"/>
              </a:rPr>
              <a:t>'obstaculo_1_1.png'</a:t>
            </a:r>
            <a:r>
              <a:rPr lang="en" sz="11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)), </a:t>
            </a:r>
            <a:r>
              <a:rPr lang="en" sz="110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10</a:t>
            </a:r>
            <a:r>
              <a:rPr lang="en" sz="11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+ game.dvel))</a:t>
            </a:r>
            <a:endParaRPr sz="11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en" sz="110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elif</a:t>
            </a:r>
            <a:r>
              <a:rPr lang="en" sz="11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game.obstaculos[-</a:t>
            </a:r>
            <a:r>
              <a:rPr lang="en" sz="110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lang="en" sz="11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].x + game.obstaculos[-</a:t>
            </a:r>
            <a:r>
              <a:rPr lang="en" sz="110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lang="en" sz="11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].largura + self.tolerancia &lt; LARGURA_DA_TELA:</a:t>
            </a:r>
            <a:endParaRPr sz="11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</a:t>
            </a:r>
            <a:r>
              <a:rPr lang="en" sz="1100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# adiciona um obstaculo no jogo, na posicao (LARGURA_DA_TELA, 562) com velocidade 5</a:t>
            </a:r>
            <a:endParaRPr sz="11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game.obstaculos.append(</a:t>
            </a:r>
            <a:r>
              <a:rPr lang="en" sz="1100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Obstaculo</a:t>
            </a:r>
            <a:r>
              <a:rPr lang="en" sz="11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(LARGURA_DA_TELA, </a:t>
            </a:r>
            <a:r>
              <a:rPr lang="en" sz="110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562</a:t>
            </a:r>
            <a:r>
              <a:rPr lang="en" sz="11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, pygame.image.load(os.path.join(</a:t>
            </a:r>
            <a:r>
              <a:rPr lang="en" sz="1100">
                <a:solidFill>
                  <a:srgbClr val="9CCC65"/>
                </a:solidFill>
                <a:latin typeface="Roboto Mono"/>
                <a:ea typeface="Roboto Mono"/>
                <a:cs typeface="Roboto Mono"/>
                <a:sym typeface="Roboto Mono"/>
              </a:rPr>
              <a:t>'Imagens'</a:t>
            </a:r>
            <a:r>
              <a:rPr lang="en" sz="11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n" sz="1100">
                <a:solidFill>
                  <a:srgbClr val="9CCC65"/>
                </a:solidFill>
                <a:latin typeface="Roboto Mono"/>
                <a:ea typeface="Roboto Mono"/>
                <a:cs typeface="Roboto Mono"/>
                <a:sym typeface="Roboto Mono"/>
              </a:rPr>
              <a:t>'obstaculo_1_1.png'</a:t>
            </a:r>
            <a:r>
              <a:rPr lang="en" sz="11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)), </a:t>
            </a:r>
            <a:r>
              <a:rPr lang="en" sz="110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5</a:t>
            </a:r>
            <a:r>
              <a:rPr lang="en" sz="11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+ game.dvel))</a:t>
            </a:r>
            <a:endParaRPr sz="11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rgbClr val="F0629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67" name="Google Shape;367;p54"/>
          <p:cNvSpPr/>
          <p:nvPr/>
        </p:nvSpPr>
        <p:spPr>
          <a:xfrm>
            <a:off x="5651100" y="4747250"/>
            <a:ext cx="1560300" cy="2694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F0000"/>
              </a:highlight>
            </a:endParaRPr>
          </a:p>
        </p:txBody>
      </p:sp>
      <p:sp>
        <p:nvSpPr>
          <p:cNvPr id="368" name="Google Shape;368;p54"/>
          <p:cNvSpPr/>
          <p:nvPr/>
        </p:nvSpPr>
        <p:spPr>
          <a:xfrm>
            <a:off x="5721375" y="3809750"/>
            <a:ext cx="1631700" cy="2694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F0000"/>
              </a:highlight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5"/>
          <p:cNvSpPr txBox="1"/>
          <p:nvPr>
            <p:ph type="ctrTitle"/>
          </p:nvPr>
        </p:nvSpPr>
        <p:spPr>
          <a:xfrm>
            <a:off x="0" y="489549"/>
            <a:ext cx="91440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2900"/>
              <a:buFont typeface="Limelight"/>
              <a:buNone/>
            </a:pPr>
            <a:r>
              <a:rPr lang="en" sz="2900">
                <a:solidFill>
                  <a:srgbClr val="1155CC"/>
                </a:solidFill>
                <a:latin typeface="Limelight"/>
                <a:ea typeface="Limelight"/>
                <a:cs typeface="Limelight"/>
                <a:sym typeface="Limelight"/>
              </a:rPr>
              <a:t>APARECIMENTO DO CENÁRIO</a:t>
            </a:r>
            <a:endParaRPr sz="2900">
              <a:solidFill>
                <a:srgbClr val="1155CC"/>
              </a:solidFill>
              <a:latin typeface="Limelight"/>
              <a:ea typeface="Limelight"/>
              <a:cs typeface="Limelight"/>
              <a:sym typeface="Limelight"/>
            </a:endParaRPr>
          </a:p>
        </p:txBody>
      </p:sp>
      <p:sp>
        <p:nvSpPr>
          <p:cNvPr id="375" name="Google Shape;375;p55"/>
          <p:cNvSpPr txBox="1"/>
          <p:nvPr/>
        </p:nvSpPr>
        <p:spPr>
          <a:xfrm>
            <a:off x="409725" y="1397494"/>
            <a:ext cx="8130600" cy="24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92100" lvl="0" marL="3429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2000"/>
              <a:buFont typeface="Century Gothic"/>
              <a:buChar char="●"/>
            </a:pPr>
            <a:r>
              <a:rPr lang="en" sz="2000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Este código deve ser transcrito para o seu jogo!</a:t>
            </a:r>
            <a:endParaRPr sz="2000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76" name="Google Shape;376;p55"/>
          <p:cNvSpPr/>
          <p:nvPr/>
        </p:nvSpPr>
        <p:spPr>
          <a:xfrm>
            <a:off x="130163" y="1878206"/>
            <a:ext cx="8883600" cy="3168300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 cap="flat" cmpd="sng" w="952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4DD0E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def</a:t>
            </a:r>
            <a:r>
              <a:rPr lang="en" sz="10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run(self, game):</a:t>
            </a:r>
            <a:endParaRPr sz="10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self.tempo = </a:t>
            </a:r>
            <a:r>
              <a:rPr lang="en" sz="100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endParaRPr sz="10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100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while</a:t>
            </a:r>
            <a:r>
              <a:rPr lang="en" sz="10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game.telaAtual == self.name </a:t>
            </a:r>
            <a:r>
              <a:rPr lang="en" sz="100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and</a:t>
            </a:r>
            <a:r>
              <a:rPr lang="en" sz="10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not</a:t>
            </a:r>
            <a:r>
              <a:rPr lang="en" sz="10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game.usuarioSaiu:</a:t>
            </a:r>
            <a:endParaRPr sz="10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en" sz="1000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# aumentar a taxa de aparecimento de elementos do cenario</a:t>
            </a:r>
            <a:endParaRPr sz="10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en" sz="100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if</a:t>
            </a:r>
            <a:r>
              <a:rPr lang="en" sz="10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game.aparecimentoElementos &gt; </a:t>
            </a:r>
            <a:r>
              <a:rPr lang="en" sz="100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25</a:t>
            </a:r>
            <a:r>
              <a:rPr lang="en" sz="10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and</a:t>
            </a:r>
            <a:r>
              <a:rPr lang="en" sz="10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self.tempo % </a:t>
            </a:r>
            <a:r>
              <a:rPr lang="en" sz="100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300</a:t>
            </a:r>
            <a:r>
              <a:rPr lang="en" sz="10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== </a:t>
            </a:r>
            <a:r>
              <a:rPr lang="en" sz="100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lang="en" sz="10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sz="10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game.aparecimentoElementos -= </a:t>
            </a:r>
            <a:r>
              <a:rPr lang="en" sz="100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endParaRPr sz="10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en" sz="1000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# aumentar a velocidade com a qual os elementos do cenario sao inicializados</a:t>
            </a:r>
            <a:endParaRPr sz="10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en" sz="100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if</a:t>
            </a:r>
            <a:r>
              <a:rPr lang="en" sz="10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self.tempo % </a:t>
            </a:r>
            <a:r>
              <a:rPr lang="en" sz="100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1200</a:t>
            </a:r>
            <a:r>
              <a:rPr lang="en" sz="10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== </a:t>
            </a:r>
            <a:r>
              <a:rPr lang="en" sz="100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lang="en" sz="10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sz="10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game.dvel += </a:t>
            </a:r>
            <a:r>
              <a:rPr lang="en" sz="100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endParaRPr sz="10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en" sz="100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if</a:t>
            </a:r>
            <a:r>
              <a:rPr lang="en" sz="10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self.tempo % </a:t>
            </a:r>
            <a:r>
              <a:rPr lang="en" sz="100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30</a:t>
            </a:r>
            <a:r>
              <a:rPr lang="en" sz="10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== </a:t>
            </a:r>
            <a:r>
              <a:rPr lang="en" sz="100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lang="en" sz="10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sz="10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self.criarCenario(game)</a:t>
            </a:r>
            <a:endParaRPr sz="10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self.interpretarEventos(game)</a:t>
            </a:r>
            <a:endParaRPr sz="10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self.checarColisoes(game)</a:t>
            </a:r>
            <a:endParaRPr sz="10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self.atualizar(game)</a:t>
            </a:r>
            <a:endParaRPr sz="10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self.desenhar(game)</a:t>
            </a:r>
            <a:endParaRPr sz="10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" sz="10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self.tempo += </a:t>
            </a:r>
            <a:r>
              <a:rPr lang="en" sz="100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endParaRPr sz="1000">
              <a:solidFill>
                <a:srgbClr val="FBC02D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4DD0E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56"/>
          <p:cNvSpPr txBox="1"/>
          <p:nvPr>
            <p:ph type="ctrTitle"/>
          </p:nvPr>
        </p:nvSpPr>
        <p:spPr>
          <a:xfrm>
            <a:off x="0" y="489549"/>
            <a:ext cx="91440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2900"/>
              <a:buFont typeface="Limelight"/>
              <a:buNone/>
            </a:pPr>
            <a:r>
              <a:rPr lang="en" sz="2900">
                <a:solidFill>
                  <a:srgbClr val="1155CC"/>
                </a:solidFill>
                <a:latin typeface="Limelight"/>
                <a:ea typeface="Limelight"/>
                <a:cs typeface="Limelight"/>
                <a:sym typeface="Limelight"/>
              </a:rPr>
              <a:t>APARECIMENTO DO CENÁRIO</a:t>
            </a:r>
            <a:endParaRPr sz="2900">
              <a:solidFill>
                <a:srgbClr val="1155CC"/>
              </a:solidFill>
              <a:latin typeface="Limelight"/>
              <a:ea typeface="Limelight"/>
              <a:cs typeface="Limelight"/>
              <a:sym typeface="Limelight"/>
            </a:endParaRPr>
          </a:p>
        </p:txBody>
      </p:sp>
      <p:sp>
        <p:nvSpPr>
          <p:cNvPr id="383" name="Google Shape;383;p56"/>
          <p:cNvSpPr txBox="1"/>
          <p:nvPr/>
        </p:nvSpPr>
        <p:spPr>
          <a:xfrm>
            <a:off x="409725" y="1397494"/>
            <a:ext cx="8130600" cy="24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92100" lvl="0" marL="3429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2000"/>
              <a:buFont typeface="Century Gothic"/>
              <a:buChar char="●"/>
            </a:pPr>
            <a:r>
              <a:rPr lang="en" sz="2000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É importante setar um valor inicial para as variáveis </a:t>
            </a:r>
            <a:r>
              <a:rPr b="1" lang="en" sz="2000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game.aparecimentoElementos</a:t>
            </a:r>
            <a:r>
              <a:rPr lang="en" sz="2000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e </a:t>
            </a:r>
            <a:r>
              <a:rPr b="1" lang="en" sz="2000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game.dvel</a:t>
            </a:r>
            <a:r>
              <a:rPr lang="en" sz="2000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a cada novo jogo, com o intuito de garantir que elas assumirão os valores esperados. Por causa disso, na classe </a:t>
            </a:r>
            <a:r>
              <a:rPr b="1" lang="en" sz="2000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AdministradorDoJogo</a:t>
            </a:r>
            <a:r>
              <a:rPr lang="en" sz="2000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do arquivo </a:t>
            </a:r>
            <a:r>
              <a:rPr b="1" lang="en" sz="2000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main.py</a:t>
            </a:r>
            <a:r>
              <a:rPr lang="en" sz="2000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, faremos as inicializações no método </a:t>
            </a:r>
            <a:r>
              <a:rPr b="1" lang="en" sz="2000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novoJogo</a:t>
            </a:r>
            <a:r>
              <a:rPr lang="en" sz="2000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</a:t>
            </a:r>
            <a:endParaRPr sz="2000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84" name="Google Shape;384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53086" y="3906073"/>
            <a:ext cx="1690912" cy="12681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57"/>
          <p:cNvSpPr txBox="1"/>
          <p:nvPr>
            <p:ph type="ctrTitle"/>
          </p:nvPr>
        </p:nvSpPr>
        <p:spPr>
          <a:xfrm>
            <a:off x="0" y="489549"/>
            <a:ext cx="91440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2900"/>
              <a:buFont typeface="Limelight"/>
              <a:buNone/>
            </a:pPr>
            <a:r>
              <a:rPr lang="en" sz="2900">
                <a:solidFill>
                  <a:srgbClr val="1155CC"/>
                </a:solidFill>
                <a:latin typeface="Limelight"/>
                <a:ea typeface="Limelight"/>
                <a:cs typeface="Limelight"/>
                <a:sym typeface="Limelight"/>
              </a:rPr>
              <a:t>APARECIMENTO DO CENÁRIO</a:t>
            </a:r>
            <a:endParaRPr sz="2900">
              <a:solidFill>
                <a:srgbClr val="1155CC"/>
              </a:solidFill>
              <a:latin typeface="Limelight"/>
              <a:ea typeface="Limelight"/>
              <a:cs typeface="Limelight"/>
              <a:sym typeface="Limelight"/>
            </a:endParaRPr>
          </a:p>
        </p:txBody>
      </p:sp>
      <p:sp>
        <p:nvSpPr>
          <p:cNvPr id="391" name="Google Shape;391;p57"/>
          <p:cNvSpPr/>
          <p:nvPr/>
        </p:nvSpPr>
        <p:spPr>
          <a:xfrm>
            <a:off x="130163" y="1568400"/>
            <a:ext cx="8883600" cy="2868600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 cap="flat" cmpd="sng" w="952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t/>
            </a:r>
            <a:endParaRPr sz="1000">
              <a:solidFill>
                <a:srgbClr val="F0629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t/>
            </a:r>
            <a:endParaRPr sz="1000">
              <a:solidFill>
                <a:srgbClr val="F0629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" sz="1000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# esse metodo inicializa as constantes do jogo a cada novo jogo</a:t>
            </a:r>
            <a:endParaRPr sz="10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" sz="10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100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def</a:t>
            </a:r>
            <a:r>
              <a:rPr lang="en" sz="10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novoJogo(self):</a:t>
            </a:r>
            <a:endParaRPr sz="10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" sz="10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self.pontuacao = </a:t>
            </a:r>
            <a:r>
              <a:rPr lang="en" sz="100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endParaRPr sz="10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" sz="10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self.aparecimentoElementos = </a:t>
            </a:r>
            <a:r>
              <a:rPr lang="en" sz="100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50</a:t>
            </a:r>
            <a:endParaRPr sz="10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" sz="10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self.vidasExtras = </a:t>
            </a:r>
            <a:r>
              <a:rPr lang="en" sz="100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3</a:t>
            </a:r>
            <a:endParaRPr sz="10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" sz="10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self.ehInvencivel = </a:t>
            </a:r>
            <a:r>
              <a:rPr lang="en" sz="100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False</a:t>
            </a:r>
            <a:endParaRPr sz="10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" sz="10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self.respostaCorreta = </a:t>
            </a:r>
            <a:r>
              <a:rPr lang="en" sz="100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endParaRPr sz="10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" sz="10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self.respostaUsuario = </a:t>
            </a:r>
            <a:r>
              <a:rPr lang="en" sz="100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endParaRPr sz="10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" sz="10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self.tempoDeInvencibilidade = </a:t>
            </a:r>
            <a:r>
              <a:rPr lang="en" sz="100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15</a:t>
            </a:r>
            <a:endParaRPr sz="10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" sz="10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self.dvel = </a:t>
            </a:r>
            <a:r>
              <a:rPr lang="en" sz="100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endParaRPr sz="10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" sz="10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self.jogador = </a:t>
            </a:r>
            <a:r>
              <a:rPr lang="en" sz="1000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Jogador</a:t>
            </a:r>
            <a:r>
              <a:rPr lang="en" sz="10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(self)</a:t>
            </a:r>
            <a:endParaRPr sz="10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" sz="10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self.obstaculos.clear()</a:t>
            </a:r>
            <a:endParaRPr sz="10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" sz="10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self.inimigos.clear()</a:t>
            </a:r>
            <a:endParaRPr sz="10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" sz="10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self.vidas.clear()</a:t>
            </a:r>
            <a:endParaRPr sz="10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" sz="10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self.impulsionadores.clear()</a:t>
            </a:r>
            <a:endParaRPr sz="10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" sz="10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self.tiros.clear()</a:t>
            </a:r>
            <a:endParaRPr sz="10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" sz="10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self.tirosInimigo.clear()</a:t>
            </a:r>
            <a:endParaRPr sz="10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t/>
            </a:r>
            <a:endParaRPr sz="1000">
              <a:solidFill>
                <a:srgbClr val="4DD0E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4DD0E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6" name="Google Shape;396;p58"/>
          <p:cNvPicPr preferRelativeResize="0"/>
          <p:nvPr/>
        </p:nvPicPr>
        <p:blipFill rotWithShape="1">
          <a:blip r:embed="rId3">
            <a:alphaModFix/>
          </a:blip>
          <a:srcRect b="12278" l="8434" r="25776" t="14547"/>
          <a:stretch/>
        </p:blipFill>
        <p:spPr>
          <a:xfrm>
            <a:off x="1045425" y="400550"/>
            <a:ext cx="7081027" cy="4430025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58"/>
          <p:cNvSpPr txBox="1"/>
          <p:nvPr/>
        </p:nvSpPr>
        <p:spPr>
          <a:xfrm>
            <a:off x="2188425" y="1421775"/>
            <a:ext cx="65514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rgbClr val="CC0000"/>
                </a:solidFill>
                <a:latin typeface="Limelight"/>
                <a:ea typeface="Limelight"/>
                <a:cs typeface="Limelight"/>
                <a:sym typeface="Limelight"/>
              </a:rPr>
              <a:t>O QUE ESTÁ</a:t>
            </a:r>
            <a:endParaRPr sz="2900">
              <a:solidFill>
                <a:srgbClr val="CC0000"/>
              </a:solidFill>
              <a:latin typeface="Limelight"/>
              <a:ea typeface="Limelight"/>
              <a:cs typeface="Limelight"/>
              <a:sym typeface="Limelight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rgbClr val="CC0000"/>
                </a:solidFill>
                <a:latin typeface="Limelight"/>
                <a:ea typeface="Limelight"/>
                <a:cs typeface="Limelight"/>
                <a:sym typeface="Limelight"/>
              </a:rPr>
              <a:t> ERRADO?</a:t>
            </a:r>
            <a:endParaRPr sz="2900">
              <a:solidFill>
                <a:srgbClr val="CC0000"/>
              </a:solidFill>
              <a:latin typeface="Limelight"/>
              <a:ea typeface="Limelight"/>
              <a:cs typeface="Limelight"/>
              <a:sym typeface="Limeligh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1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/>
          </a:p>
        </p:txBody>
      </p:sp>
      <p:pic>
        <p:nvPicPr>
          <p:cNvPr id="258" name="Google Shape;258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65494" y="-23869"/>
            <a:ext cx="6073886" cy="5253301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41"/>
          <p:cNvSpPr/>
          <p:nvPr/>
        </p:nvSpPr>
        <p:spPr>
          <a:xfrm>
            <a:off x="-27844" y="-50194"/>
            <a:ext cx="1626300" cy="5253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p41"/>
          <p:cNvSpPr/>
          <p:nvPr/>
        </p:nvSpPr>
        <p:spPr>
          <a:xfrm>
            <a:off x="7545469" y="-54900"/>
            <a:ext cx="1626300" cy="5253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59"/>
          <p:cNvSpPr txBox="1"/>
          <p:nvPr/>
        </p:nvSpPr>
        <p:spPr>
          <a:xfrm>
            <a:off x="169331" y="1044225"/>
            <a:ext cx="8734800" cy="4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342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04" name="Google Shape;404;p59"/>
          <p:cNvSpPr txBox="1"/>
          <p:nvPr>
            <p:ph idx="4294967295" type="ctrTitle"/>
          </p:nvPr>
        </p:nvSpPr>
        <p:spPr>
          <a:xfrm>
            <a:off x="0" y="856100"/>
            <a:ext cx="9144000" cy="1875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2900"/>
              <a:buFont typeface="Limelight"/>
              <a:buNone/>
            </a:pPr>
            <a:r>
              <a:rPr lang="en" sz="6000">
                <a:solidFill>
                  <a:srgbClr val="1155CC"/>
                </a:solidFill>
                <a:latin typeface="Limelight"/>
                <a:ea typeface="Limelight"/>
                <a:cs typeface="Limelight"/>
                <a:sym typeface="Limelight"/>
              </a:rPr>
              <a:t>Colisões</a:t>
            </a:r>
            <a:endParaRPr b="0" i="0" sz="6000" u="none" cap="none" strike="noStrike">
              <a:solidFill>
                <a:srgbClr val="1155CC"/>
              </a:solidFill>
              <a:latin typeface="Limelight"/>
              <a:ea typeface="Limelight"/>
              <a:cs typeface="Limelight"/>
              <a:sym typeface="Limelight"/>
            </a:endParaRPr>
          </a:p>
        </p:txBody>
      </p:sp>
      <p:pic>
        <p:nvPicPr>
          <p:cNvPr id="405" name="Google Shape;405;p59"/>
          <p:cNvPicPr preferRelativeResize="0"/>
          <p:nvPr/>
        </p:nvPicPr>
        <p:blipFill rotWithShape="1">
          <a:blip r:embed="rId3">
            <a:alphaModFix/>
          </a:blip>
          <a:srcRect b="19299" l="41873" r="44646" t="69542"/>
          <a:stretch/>
        </p:blipFill>
        <p:spPr>
          <a:xfrm>
            <a:off x="3793538" y="4423550"/>
            <a:ext cx="1486385" cy="677587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p5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61200" y="0"/>
            <a:ext cx="2682809" cy="831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p5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" y="3135788"/>
            <a:ext cx="2007600" cy="20076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60"/>
          <p:cNvSpPr txBox="1"/>
          <p:nvPr>
            <p:ph type="ctrTitle"/>
          </p:nvPr>
        </p:nvSpPr>
        <p:spPr>
          <a:xfrm>
            <a:off x="0" y="98024"/>
            <a:ext cx="91440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2900"/>
              <a:buFont typeface="Limelight"/>
              <a:buNone/>
            </a:pPr>
            <a:r>
              <a:rPr lang="en" sz="2900">
                <a:solidFill>
                  <a:srgbClr val="1155CC"/>
                </a:solidFill>
                <a:latin typeface="Limelight"/>
                <a:ea typeface="Limelight"/>
                <a:cs typeface="Limelight"/>
                <a:sym typeface="Limelight"/>
              </a:rPr>
              <a:t>PARA QUE FAZER COLISÕES?</a:t>
            </a:r>
            <a:endParaRPr sz="2900">
              <a:solidFill>
                <a:srgbClr val="1155CC"/>
              </a:solidFill>
              <a:latin typeface="Limelight"/>
              <a:ea typeface="Limelight"/>
              <a:cs typeface="Limelight"/>
              <a:sym typeface="Limelight"/>
            </a:endParaRPr>
          </a:p>
        </p:txBody>
      </p:sp>
      <p:sp>
        <p:nvSpPr>
          <p:cNvPr id="414" name="Google Shape;414;p60"/>
          <p:cNvSpPr txBox="1"/>
          <p:nvPr/>
        </p:nvSpPr>
        <p:spPr>
          <a:xfrm>
            <a:off x="571500" y="1139725"/>
            <a:ext cx="7441800" cy="26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" sz="2000">
                <a:solidFill>
                  <a:srgbClr val="0070C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Detecta a sobreposição entre elementos do jogo</a:t>
            </a:r>
            <a:endParaRPr sz="2000">
              <a:solidFill>
                <a:srgbClr val="0070C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rgbClr val="0070C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>
                <a:solidFill>
                  <a:srgbClr val="0070C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Possibilita a criação de diferentes tomadas de decisão dada a interação de diferentes elementos do jogo</a:t>
            </a:r>
            <a:endParaRPr sz="2000">
              <a:solidFill>
                <a:srgbClr val="0070C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rgbClr val="0070C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607D8B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607D8B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4673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0A4AE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415" name="Google Shape;415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4800" y="1277749"/>
            <a:ext cx="235125" cy="235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p6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4797" y="1890300"/>
            <a:ext cx="235125" cy="2351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61"/>
          <p:cNvSpPr txBox="1"/>
          <p:nvPr>
            <p:ph type="ctrTitle"/>
          </p:nvPr>
        </p:nvSpPr>
        <p:spPr>
          <a:xfrm>
            <a:off x="0" y="-1"/>
            <a:ext cx="91440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2900"/>
              <a:buFont typeface="Limelight"/>
              <a:buNone/>
            </a:pPr>
            <a:r>
              <a:rPr lang="en" sz="2900">
                <a:solidFill>
                  <a:srgbClr val="1155CC"/>
                </a:solidFill>
                <a:latin typeface="Limelight"/>
                <a:ea typeface="Limelight"/>
                <a:cs typeface="Limelight"/>
                <a:sym typeface="Limelight"/>
              </a:rPr>
              <a:t>FUNÇÕES DE COLISÃO</a:t>
            </a:r>
            <a:endParaRPr sz="2900">
              <a:solidFill>
                <a:srgbClr val="1155CC"/>
              </a:solidFill>
              <a:latin typeface="Limelight"/>
              <a:ea typeface="Limelight"/>
              <a:cs typeface="Limelight"/>
              <a:sym typeface="Limelight"/>
            </a:endParaRPr>
          </a:p>
        </p:txBody>
      </p:sp>
      <p:sp>
        <p:nvSpPr>
          <p:cNvPr id="423" name="Google Shape;423;p61"/>
          <p:cNvSpPr txBox="1"/>
          <p:nvPr/>
        </p:nvSpPr>
        <p:spPr>
          <a:xfrm>
            <a:off x="414350" y="918575"/>
            <a:ext cx="8315400" cy="29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114300" lvl="0" marL="3429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1" lang="en" sz="2100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rect.colliderect</a:t>
            </a:r>
            <a:endParaRPr b="1" i="1" sz="2100" u="none" cap="none" strike="noStrike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457200" lvl="0" marL="5029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CC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24" name="Google Shape;424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5225" y="997249"/>
            <a:ext cx="235125" cy="235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p61"/>
          <p:cNvPicPr preferRelativeResize="0"/>
          <p:nvPr/>
        </p:nvPicPr>
        <p:blipFill rotWithShape="1">
          <a:blip r:embed="rId4">
            <a:alphaModFix/>
          </a:blip>
          <a:srcRect b="13806" l="17085" r="17975" t="13566"/>
          <a:stretch/>
        </p:blipFill>
        <p:spPr>
          <a:xfrm>
            <a:off x="2394601" y="2335175"/>
            <a:ext cx="4279301" cy="2692151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61"/>
          <p:cNvSpPr/>
          <p:nvPr/>
        </p:nvSpPr>
        <p:spPr>
          <a:xfrm>
            <a:off x="1024550" y="1568650"/>
            <a:ext cx="6049500" cy="506400"/>
          </a:xfrm>
          <a:prstGeom prst="roundRect">
            <a:avLst>
              <a:gd fmla="val 16667" name="adj"/>
            </a:avLst>
          </a:prstGeom>
          <a:solidFill>
            <a:srgbClr val="20124D"/>
          </a:solidFill>
          <a:ln cap="flat" cmpd="sng" w="9525">
            <a:solidFill>
              <a:srgbClr val="20124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" sz="2000">
                <a:solidFill>
                  <a:srgbClr val="FFBC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endParaRPr sz="2000">
              <a:solidFill>
                <a:srgbClr val="FFBC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" sz="2000">
                <a:solidFill>
                  <a:srgbClr val="26C6DA"/>
                </a:solidFill>
                <a:latin typeface="Roboto Mono"/>
                <a:ea typeface="Roboto Mono"/>
                <a:cs typeface="Roboto Mono"/>
                <a:sym typeface="Roboto Mono"/>
              </a:rPr>
              <a:t>if self</a:t>
            </a:r>
            <a:r>
              <a:rPr lang="en" sz="2000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2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rect.colliderect(objeto1): </a:t>
            </a:r>
            <a:endParaRPr sz="1100">
              <a:solidFill>
                <a:srgbClr val="A9B7C6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" sz="2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27" name="Google Shape;427;p61"/>
          <p:cNvCxnSpPr/>
          <p:nvPr/>
        </p:nvCxnSpPr>
        <p:spPr>
          <a:xfrm flipH="1">
            <a:off x="1242325" y="2003575"/>
            <a:ext cx="513600" cy="4227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28" name="Google Shape;428;p61"/>
          <p:cNvCxnSpPr/>
          <p:nvPr/>
        </p:nvCxnSpPr>
        <p:spPr>
          <a:xfrm flipH="1" rot="10800000">
            <a:off x="5611925" y="1320725"/>
            <a:ext cx="494100" cy="3447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29" name="Google Shape;429;p61"/>
          <p:cNvSpPr txBox="1"/>
          <p:nvPr/>
        </p:nvSpPr>
        <p:spPr>
          <a:xfrm>
            <a:off x="0" y="2451300"/>
            <a:ext cx="2367300" cy="9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70C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Na imagem mostrada, seria o jogador e assim a função estaria dentro de jogador.py </a:t>
            </a:r>
            <a:r>
              <a:rPr lang="en" sz="2000">
                <a:solidFill>
                  <a:srgbClr val="0070C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...</a:t>
            </a:r>
            <a:r>
              <a:rPr lang="en" sz="2000">
                <a:solidFill>
                  <a:srgbClr val="0070C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</a:t>
            </a:r>
            <a:endParaRPr/>
          </a:p>
        </p:txBody>
      </p:sp>
      <p:sp>
        <p:nvSpPr>
          <p:cNvPr id="430" name="Google Shape;430;p61"/>
          <p:cNvSpPr txBox="1"/>
          <p:nvPr/>
        </p:nvSpPr>
        <p:spPr>
          <a:xfrm>
            <a:off x="6255575" y="630975"/>
            <a:ext cx="1957500" cy="7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70C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…. </a:t>
            </a:r>
            <a:r>
              <a:rPr lang="en" sz="2000">
                <a:solidFill>
                  <a:srgbClr val="0070C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 o obstáculo.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62"/>
          <p:cNvSpPr txBox="1"/>
          <p:nvPr>
            <p:ph type="ctrTitle"/>
          </p:nvPr>
        </p:nvSpPr>
        <p:spPr>
          <a:xfrm>
            <a:off x="0" y="-1"/>
            <a:ext cx="91440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2900"/>
              <a:buFont typeface="Limelight"/>
              <a:buNone/>
            </a:pPr>
            <a:r>
              <a:rPr lang="en" sz="2900">
                <a:solidFill>
                  <a:srgbClr val="1155CC"/>
                </a:solidFill>
                <a:latin typeface="Limelight"/>
                <a:ea typeface="Limelight"/>
                <a:cs typeface="Limelight"/>
                <a:sym typeface="Limelight"/>
              </a:rPr>
              <a:t>FUNÇÕES DE COLISÃO</a:t>
            </a:r>
            <a:endParaRPr sz="2900">
              <a:solidFill>
                <a:srgbClr val="1155CC"/>
              </a:solidFill>
              <a:latin typeface="Limelight"/>
              <a:ea typeface="Limelight"/>
              <a:cs typeface="Limelight"/>
              <a:sym typeface="Limelight"/>
            </a:endParaRPr>
          </a:p>
        </p:txBody>
      </p:sp>
      <p:sp>
        <p:nvSpPr>
          <p:cNvPr id="437" name="Google Shape;437;p62"/>
          <p:cNvSpPr txBox="1"/>
          <p:nvPr/>
        </p:nvSpPr>
        <p:spPr>
          <a:xfrm>
            <a:off x="414300" y="729975"/>
            <a:ext cx="8315400" cy="29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114300" lvl="0" marL="3429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lang="en" sz="2100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 volta ao nosso código…</a:t>
            </a:r>
            <a:endParaRPr b="1" sz="2100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45720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" sz="2000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Os retângulos envolventes das imagens são definidos no arquivo cenário.py</a:t>
            </a:r>
            <a:endParaRPr sz="2000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457200" lvl="0" marL="5029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CC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38" name="Google Shape;438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6200" y="841199"/>
            <a:ext cx="235125" cy="235125"/>
          </a:xfrm>
          <a:prstGeom prst="rect">
            <a:avLst/>
          </a:prstGeom>
          <a:noFill/>
          <a:ln>
            <a:noFill/>
          </a:ln>
        </p:spPr>
      </p:pic>
      <p:sp>
        <p:nvSpPr>
          <p:cNvPr id="439" name="Google Shape;439;p62"/>
          <p:cNvSpPr/>
          <p:nvPr/>
        </p:nvSpPr>
        <p:spPr>
          <a:xfrm>
            <a:off x="130200" y="2090775"/>
            <a:ext cx="8883600" cy="2741400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rgbClr val="F0629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CC7832"/>
                </a:solidFill>
                <a:latin typeface="Roboto Mono"/>
                <a:ea typeface="Roboto Mono"/>
                <a:cs typeface="Roboto Mono"/>
                <a:sym typeface="Roboto Mono"/>
              </a:rPr>
              <a:t>class </a:t>
            </a:r>
            <a:r>
              <a:rPr lang="en" sz="900">
                <a:solidFill>
                  <a:srgbClr val="A9B7C6"/>
                </a:solidFill>
                <a:latin typeface="Roboto Mono"/>
                <a:ea typeface="Roboto Mono"/>
                <a:cs typeface="Roboto Mono"/>
                <a:sym typeface="Roboto Mono"/>
              </a:rPr>
              <a:t>Cenario:</a:t>
            </a:r>
            <a:endParaRPr sz="900">
              <a:solidFill>
                <a:srgbClr val="A9B7C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A9B7C6"/>
                </a:solidFill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lang="en" sz="900">
                <a:solidFill>
                  <a:srgbClr val="CC7832"/>
                </a:solidFill>
                <a:latin typeface="Roboto Mono"/>
                <a:ea typeface="Roboto Mono"/>
                <a:cs typeface="Roboto Mono"/>
                <a:sym typeface="Roboto Mono"/>
              </a:rPr>
              <a:t>def </a:t>
            </a:r>
            <a:r>
              <a:rPr lang="en" sz="900">
                <a:solidFill>
                  <a:srgbClr val="B200B2"/>
                </a:solidFill>
                <a:latin typeface="Roboto Mono"/>
                <a:ea typeface="Roboto Mono"/>
                <a:cs typeface="Roboto Mono"/>
                <a:sym typeface="Roboto Mono"/>
              </a:rPr>
              <a:t>__init__</a:t>
            </a:r>
            <a:r>
              <a:rPr lang="en" sz="900">
                <a:solidFill>
                  <a:srgbClr val="A9B7C6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900">
                <a:solidFill>
                  <a:srgbClr val="94558D"/>
                </a:solidFill>
                <a:latin typeface="Roboto Mono"/>
                <a:ea typeface="Roboto Mono"/>
                <a:cs typeface="Roboto Mono"/>
                <a:sym typeface="Roboto Mono"/>
              </a:rPr>
              <a:t>self</a:t>
            </a:r>
            <a:r>
              <a:rPr lang="en" sz="900">
                <a:solidFill>
                  <a:srgbClr val="CC7832"/>
                </a:solidFill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n" sz="900">
                <a:solidFill>
                  <a:srgbClr val="A9B7C6"/>
                </a:solidFill>
                <a:latin typeface="Roboto Mono"/>
                <a:ea typeface="Roboto Mono"/>
                <a:cs typeface="Roboto Mono"/>
                <a:sym typeface="Roboto Mono"/>
              </a:rPr>
              <a:t>x</a:t>
            </a:r>
            <a:r>
              <a:rPr lang="en" sz="900">
                <a:solidFill>
                  <a:srgbClr val="CC7832"/>
                </a:solidFill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n" sz="900">
                <a:solidFill>
                  <a:srgbClr val="A9B7C6"/>
                </a:solidFill>
                <a:latin typeface="Roboto Mono"/>
                <a:ea typeface="Roboto Mono"/>
                <a:cs typeface="Roboto Mono"/>
                <a:sym typeface="Roboto Mono"/>
              </a:rPr>
              <a:t>y</a:t>
            </a:r>
            <a:r>
              <a:rPr lang="en" sz="900">
                <a:solidFill>
                  <a:srgbClr val="CC7832"/>
                </a:solidFill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n" sz="900">
                <a:solidFill>
                  <a:srgbClr val="A9B7C6"/>
                </a:solidFill>
                <a:latin typeface="Roboto Mono"/>
                <a:ea typeface="Roboto Mono"/>
                <a:cs typeface="Roboto Mono"/>
                <a:sym typeface="Roboto Mono"/>
              </a:rPr>
              <a:t>imagem</a:t>
            </a:r>
            <a:r>
              <a:rPr lang="en" sz="900">
                <a:solidFill>
                  <a:srgbClr val="CC7832"/>
                </a:solidFill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n" sz="900">
                <a:solidFill>
                  <a:srgbClr val="A9B7C6"/>
                </a:solidFill>
                <a:latin typeface="Roboto Mono"/>
                <a:ea typeface="Roboto Mono"/>
                <a:cs typeface="Roboto Mono"/>
                <a:sym typeface="Roboto Mono"/>
              </a:rPr>
              <a:t>vel):</a:t>
            </a:r>
            <a:endParaRPr sz="900">
              <a:solidFill>
                <a:srgbClr val="A9B7C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A9B7C6"/>
                </a:solidFill>
                <a:latin typeface="Roboto Mono"/>
                <a:ea typeface="Roboto Mono"/>
                <a:cs typeface="Roboto Mono"/>
                <a:sym typeface="Roboto Mono"/>
              </a:rPr>
              <a:t>       </a:t>
            </a:r>
            <a:r>
              <a:rPr lang="en" sz="900">
                <a:solidFill>
                  <a:srgbClr val="94558D"/>
                </a:solidFill>
                <a:latin typeface="Roboto Mono"/>
                <a:ea typeface="Roboto Mono"/>
                <a:cs typeface="Roboto Mono"/>
                <a:sym typeface="Roboto Mono"/>
              </a:rPr>
              <a:t>self</a:t>
            </a:r>
            <a:r>
              <a:rPr lang="en" sz="900">
                <a:solidFill>
                  <a:srgbClr val="A9B7C6"/>
                </a:solidFill>
                <a:latin typeface="Roboto Mono"/>
                <a:ea typeface="Roboto Mono"/>
                <a:cs typeface="Roboto Mono"/>
                <a:sym typeface="Roboto Mono"/>
              </a:rPr>
              <a:t>.x = x</a:t>
            </a:r>
            <a:endParaRPr sz="900">
              <a:solidFill>
                <a:srgbClr val="A9B7C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A9B7C6"/>
                </a:solidFill>
                <a:latin typeface="Roboto Mono"/>
                <a:ea typeface="Roboto Mono"/>
                <a:cs typeface="Roboto Mono"/>
                <a:sym typeface="Roboto Mono"/>
              </a:rPr>
              <a:t>       </a:t>
            </a:r>
            <a:r>
              <a:rPr lang="en" sz="900">
                <a:solidFill>
                  <a:srgbClr val="94558D"/>
                </a:solidFill>
                <a:latin typeface="Roboto Mono"/>
                <a:ea typeface="Roboto Mono"/>
                <a:cs typeface="Roboto Mono"/>
                <a:sym typeface="Roboto Mono"/>
              </a:rPr>
              <a:t>self</a:t>
            </a:r>
            <a:r>
              <a:rPr lang="en" sz="900">
                <a:solidFill>
                  <a:srgbClr val="A9B7C6"/>
                </a:solidFill>
                <a:latin typeface="Roboto Mono"/>
                <a:ea typeface="Roboto Mono"/>
                <a:cs typeface="Roboto Mono"/>
                <a:sym typeface="Roboto Mono"/>
              </a:rPr>
              <a:t>.y = y</a:t>
            </a:r>
            <a:endParaRPr sz="900">
              <a:solidFill>
                <a:srgbClr val="A9B7C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A9B7C6"/>
                </a:solidFill>
                <a:latin typeface="Roboto Mono"/>
                <a:ea typeface="Roboto Mono"/>
                <a:cs typeface="Roboto Mono"/>
                <a:sym typeface="Roboto Mono"/>
              </a:rPr>
              <a:t>       </a:t>
            </a:r>
            <a:r>
              <a:rPr lang="en" sz="900">
                <a:solidFill>
                  <a:srgbClr val="94558D"/>
                </a:solidFill>
                <a:latin typeface="Roboto Mono"/>
                <a:ea typeface="Roboto Mono"/>
                <a:cs typeface="Roboto Mono"/>
                <a:sym typeface="Roboto Mono"/>
              </a:rPr>
              <a:t>self</a:t>
            </a:r>
            <a:r>
              <a:rPr lang="en" sz="900">
                <a:solidFill>
                  <a:srgbClr val="A9B7C6"/>
                </a:solidFill>
                <a:latin typeface="Roboto Mono"/>
                <a:ea typeface="Roboto Mono"/>
                <a:cs typeface="Roboto Mono"/>
                <a:sym typeface="Roboto Mono"/>
              </a:rPr>
              <a:t>.image = imagem</a:t>
            </a:r>
            <a:endParaRPr sz="900">
              <a:solidFill>
                <a:srgbClr val="A9B7C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A9B7C6"/>
                </a:solidFill>
                <a:latin typeface="Roboto Mono"/>
                <a:ea typeface="Roboto Mono"/>
                <a:cs typeface="Roboto Mono"/>
                <a:sym typeface="Roboto Mono"/>
              </a:rPr>
              <a:t>       </a:t>
            </a:r>
            <a:r>
              <a:rPr lang="en" sz="900">
                <a:solidFill>
                  <a:srgbClr val="94558D"/>
                </a:solidFill>
                <a:latin typeface="Roboto Mono"/>
                <a:ea typeface="Roboto Mono"/>
                <a:cs typeface="Roboto Mono"/>
                <a:sym typeface="Roboto Mono"/>
              </a:rPr>
              <a:t>self</a:t>
            </a:r>
            <a:r>
              <a:rPr lang="en" sz="900">
                <a:solidFill>
                  <a:srgbClr val="A9B7C6"/>
                </a:solidFill>
                <a:latin typeface="Roboto Mono"/>
                <a:ea typeface="Roboto Mono"/>
                <a:cs typeface="Roboto Mono"/>
                <a:sym typeface="Roboto Mono"/>
              </a:rPr>
              <a:t>.largura = imagem.get_width()</a:t>
            </a:r>
            <a:endParaRPr sz="900">
              <a:solidFill>
                <a:srgbClr val="A9B7C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A9B7C6"/>
                </a:solidFill>
                <a:latin typeface="Roboto Mono"/>
                <a:ea typeface="Roboto Mono"/>
                <a:cs typeface="Roboto Mono"/>
                <a:sym typeface="Roboto Mono"/>
              </a:rPr>
              <a:t>       </a:t>
            </a:r>
            <a:r>
              <a:rPr lang="en" sz="900">
                <a:solidFill>
                  <a:srgbClr val="94558D"/>
                </a:solidFill>
                <a:latin typeface="Roboto Mono"/>
                <a:ea typeface="Roboto Mono"/>
                <a:cs typeface="Roboto Mono"/>
                <a:sym typeface="Roboto Mono"/>
              </a:rPr>
              <a:t>self</a:t>
            </a:r>
            <a:r>
              <a:rPr lang="en" sz="900">
                <a:solidFill>
                  <a:srgbClr val="A9B7C6"/>
                </a:solidFill>
                <a:latin typeface="Roboto Mono"/>
                <a:ea typeface="Roboto Mono"/>
                <a:cs typeface="Roboto Mono"/>
                <a:sym typeface="Roboto Mono"/>
              </a:rPr>
              <a:t>.altura = imagem.get_height()</a:t>
            </a:r>
            <a:endParaRPr sz="900">
              <a:solidFill>
                <a:srgbClr val="A9B7C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A9B7C6"/>
                </a:solidFill>
                <a:latin typeface="Roboto Mono"/>
                <a:ea typeface="Roboto Mono"/>
                <a:cs typeface="Roboto Mono"/>
                <a:sym typeface="Roboto Mono"/>
              </a:rPr>
              <a:t>       </a:t>
            </a:r>
            <a:r>
              <a:rPr lang="en" sz="900">
                <a:solidFill>
                  <a:srgbClr val="94558D"/>
                </a:solidFill>
                <a:latin typeface="Roboto Mono"/>
                <a:ea typeface="Roboto Mono"/>
                <a:cs typeface="Roboto Mono"/>
                <a:sym typeface="Roboto Mono"/>
              </a:rPr>
              <a:t>self</a:t>
            </a:r>
            <a:r>
              <a:rPr lang="en" sz="900">
                <a:solidFill>
                  <a:srgbClr val="A9B7C6"/>
                </a:solidFill>
                <a:latin typeface="Roboto Mono"/>
                <a:ea typeface="Roboto Mono"/>
                <a:cs typeface="Roboto Mono"/>
                <a:sym typeface="Roboto Mono"/>
              </a:rPr>
              <a:t>.rect = pygame.Rect(</a:t>
            </a:r>
            <a:r>
              <a:rPr lang="en" sz="900">
                <a:solidFill>
                  <a:srgbClr val="94558D"/>
                </a:solidFill>
                <a:latin typeface="Roboto Mono"/>
                <a:ea typeface="Roboto Mono"/>
                <a:cs typeface="Roboto Mono"/>
                <a:sym typeface="Roboto Mono"/>
              </a:rPr>
              <a:t>self</a:t>
            </a:r>
            <a:r>
              <a:rPr lang="en" sz="900">
                <a:solidFill>
                  <a:srgbClr val="A9B7C6"/>
                </a:solidFill>
                <a:latin typeface="Roboto Mono"/>
                <a:ea typeface="Roboto Mono"/>
                <a:cs typeface="Roboto Mono"/>
                <a:sym typeface="Roboto Mono"/>
              </a:rPr>
              <a:t>.x</a:t>
            </a:r>
            <a:r>
              <a:rPr lang="en" sz="900">
                <a:solidFill>
                  <a:srgbClr val="CC7832"/>
                </a:solidFill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n" sz="900">
                <a:solidFill>
                  <a:srgbClr val="94558D"/>
                </a:solidFill>
                <a:latin typeface="Roboto Mono"/>
                <a:ea typeface="Roboto Mono"/>
                <a:cs typeface="Roboto Mono"/>
                <a:sym typeface="Roboto Mono"/>
              </a:rPr>
              <a:t>self</a:t>
            </a:r>
            <a:r>
              <a:rPr lang="en" sz="900">
                <a:solidFill>
                  <a:srgbClr val="A9B7C6"/>
                </a:solidFill>
                <a:latin typeface="Roboto Mono"/>
                <a:ea typeface="Roboto Mono"/>
                <a:cs typeface="Roboto Mono"/>
                <a:sym typeface="Roboto Mono"/>
              </a:rPr>
              <a:t>.y</a:t>
            </a:r>
            <a:r>
              <a:rPr lang="en" sz="900">
                <a:solidFill>
                  <a:srgbClr val="CC7832"/>
                </a:solidFill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n" sz="900">
                <a:solidFill>
                  <a:srgbClr val="94558D"/>
                </a:solidFill>
                <a:latin typeface="Roboto Mono"/>
                <a:ea typeface="Roboto Mono"/>
                <a:cs typeface="Roboto Mono"/>
                <a:sym typeface="Roboto Mono"/>
              </a:rPr>
              <a:t>self</a:t>
            </a:r>
            <a:r>
              <a:rPr lang="en" sz="900">
                <a:solidFill>
                  <a:srgbClr val="A9B7C6"/>
                </a:solidFill>
                <a:latin typeface="Roboto Mono"/>
                <a:ea typeface="Roboto Mono"/>
                <a:cs typeface="Roboto Mono"/>
                <a:sym typeface="Roboto Mono"/>
              </a:rPr>
              <a:t>.largura</a:t>
            </a:r>
            <a:r>
              <a:rPr lang="en" sz="900">
                <a:solidFill>
                  <a:srgbClr val="CC7832"/>
                </a:solidFill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n" sz="900">
                <a:solidFill>
                  <a:srgbClr val="94558D"/>
                </a:solidFill>
                <a:latin typeface="Roboto Mono"/>
                <a:ea typeface="Roboto Mono"/>
                <a:cs typeface="Roboto Mono"/>
                <a:sym typeface="Roboto Mono"/>
              </a:rPr>
              <a:t>self</a:t>
            </a:r>
            <a:r>
              <a:rPr lang="en" sz="900">
                <a:solidFill>
                  <a:srgbClr val="A9B7C6"/>
                </a:solidFill>
                <a:latin typeface="Roboto Mono"/>
                <a:ea typeface="Roboto Mono"/>
                <a:cs typeface="Roboto Mono"/>
                <a:sym typeface="Roboto Mono"/>
              </a:rPr>
              <a:t>.altura) </a:t>
            </a:r>
            <a:r>
              <a:rPr lang="en" sz="900">
                <a:solidFill>
                  <a:srgbClr val="808080"/>
                </a:solidFill>
                <a:latin typeface="Roboto Mono"/>
                <a:ea typeface="Roboto Mono"/>
                <a:cs typeface="Roboto Mono"/>
                <a:sym typeface="Roboto Mono"/>
              </a:rPr>
              <a:t># retangulo de colisoes</a:t>
            </a:r>
            <a:endParaRPr sz="900">
              <a:solidFill>
                <a:srgbClr val="80808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808080"/>
                </a:solidFill>
                <a:latin typeface="Roboto Mono"/>
                <a:ea typeface="Roboto Mono"/>
                <a:cs typeface="Roboto Mono"/>
                <a:sym typeface="Roboto Mono"/>
              </a:rPr>
              <a:t>       </a:t>
            </a:r>
            <a:r>
              <a:rPr lang="en" sz="900">
                <a:solidFill>
                  <a:srgbClr val="94558D"/>
                </a:solidFill>
                <a:latin typeface="Roboto Mono"/>
                <a:ea typeface="Roboto Mono"/>
                <a:cs typeface="Roboto Mono"/>
                <a:sym typeface="Roboto Mono"/>
              </a:rPr>
              <a:t>self</a:t>
            </a:r>
            <a:r>
              <a:rPr lang="en" sz="900">
                <a:solidFill>
                  <a:srgbClr val="A9B7C6"/>
                </a:solidFill>
                <a:latin typeface="Roboto Mono"/>
                <a:ea typeface="Roboto Mono"/>
                <a:cs typeface="Roboto Mono"/>
                <a:sym typeface="Roboto Mono"/>
              </a:rPr>
              <a:t>.vel = vel  </a:t>
            </a:r>
            <a:r>
              <a:rPr lang="en" sz="900">
                <a:solidFill>
                  <a:srgbClr val="808080"/>
                </a:solidFill>
                <a:latin typeface="Roboto Mono"/>
                <a:ea typeface="Roboto Mono"/>
                <a:cs typeface="Roboto Mono"/>
                <a:sym typeface="Roboto Mono"/>
              </a:rPr>
              <a:t># velocidade de atualizacao horizontal na tela</a:t>
            </a:r>
            <a:endParaRPr sz="900">
              <a:solidFill>
                <a:srgbClr val="80808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rgbClr val="80808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808080"/>
                </a:solidFill>
                <a:latin typeface="Roboto Mono"/>
                <a:ea typeface="Roboto Mono"/>
                <a:cs typeface="Roboto Mono"/>
                <a:sym typeface="Roboto Mono"/>
              </a:rPr>
              <a:t>   # descreve como o item do cenario tem sua posicao horizontal atualizada na tela</a:t>
            </a:r>
            <a:endParaRPr sz="900">
              <a:solidFill>
                <a:srgbClr val="80808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808080"/>
                </a:solidFill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lang="en" sz="900">
                <a:solidFill>
                  <a:srgbClr val="CC7832"/>
                </a:solidFill>
                <a:latin typeface="Roboto Mono"/>
                <a:ea typeface="Roboto Mono"/>
                <a:cs typeface="Roboto Mono"/>
                <a:sym typeface="Roboto Mono"/>
              </a:rPr>
              <a:t>def </a:t>
            </a:r>
            <a:r>
              <a:rPr lang="en" sz="900">
                <a:solidFill>
                  <a:srgbClr val="FFC66D"/>
                </a:solidFill>
                <a:latin typeface="Roboto Mono"/>
                <a:ea typeface="Roboto Mono"/>
                <a:cs typeface="Roboto Mono"/>
                <a:sym typeface="Roboto Mono"/>
              </a:rPr>
              <a:t>atualizacaoBasica</a:t>
            </a:r>
            <a:r>
              <a:rPr lang="en" sz="900">
                <a:solidFill>
                  <a:srgbClr val="A9B7C6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900">
                <a:solidFill>
                  <a:srgbClr val="94558D"/>
                </a:solidFill>
                <a:latin typeface="Roboto Mono"/>
                <a:ea typeface="Roboto Mono"/>
                <a:cs typeface="Roboto Mono"/>
                <a:sym typeface="Roboto Mono"/>
              </a:rPr>
              <a:t>self</a:t>
            </a:r>
            <a:r>
              <a:rPr lang="en" sz="900">
                <a:solidFill>
                  <a:srgbClr val="A9B7C6"/>
                </a:solidFill>
                <a:latin typeface="Roboto Mono"/>
                <a:ea typeface="Roboto Mono"/>
                <a:cs typeface="Roboto Mono"/>
                <a:sym typeface="Roboto Mono"/>
              </a:rPr>
              <a:t>):</a:t>
            </a:r>
            <a:endParaRPr sz="900">
              <a:solidFill>
                <a:srgbClr val="A9B7C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A9B7C6"/>
                </a:solidFill>
                <a:latin typeface="Roboto Mono"/>
                <a:ea typeface="Roboto Mono"/>
                <a:cs typeface="Roboto Mono"/>
                <a:sym typeface="Roboto Mono"/>
              </a:rPr>
              <a:t>       </a:t>
            </a:r>
            <a:r>
              <a:rPr lang="en" sz="900">
                <a:solidFill>
                  <a:srgbClr val="CC7832"/>
                </a:solidFill>
                <a:latin typeface="Roboto Mono"/>
                <a:ea typeface="Roboto Mono"/>
                <a:cs typeface="Roboto Mono"/>
                <a:sym typeface="Roboto Mono"/>
              </a:rPr>
              <a:t>pass</a:t>
            </a:r>
            <a:endParaRPr sz="900">
              <a:solidFill>
                <a:srgbClr val="CC783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rgbClr val="CC783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CC7832"/>
                </a:solidFill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lang="en" sz="900">
                <a:solidFill>
                  <a:srgbClr val="808080"/>
                </a:solidFill>
                <a:latin typeface="Roboto Mono"/>
                <a:ea typeface="Roboto Mono"/>
                <a:cs typeface="Roboto Mono"/>
                <a:sym typeface="Roboto Mono"/>
              </a:rPr>
              <a:t># desenha o item do cenario na tela</a:t>
            </a:r>
            <a:endParaRPr sz="900">
              <a:solidFill>
                <a:srgbClr val="80808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808080"/>
                </a:solidFill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lang="en" sz="900">
                <a:solidFill>
                  <a:srgbClr val="CC7832"/>
                </a:solidFill>
                <a:latin typeface="Roboto Mono"/>
                <a:ea typeface="Roboto Mono"/>
                <a:cs typeface="Roboto Mono"/>
                <a:sym typeface="Roboto Mono"/>
              </a:rPr>
              <a:t>def </a:t>
            </a:r>
            <a:r>
              <a:rPr lang="en" sz="900">
                <a:solidFill>
                  <a:srgbClr val="FFC66D"/>
                </a:solidFill>
                <a:latin typeface="Roboto Mono"/>
                <a:ea typeface="Roboto Mono"/>
                <a:cs typeface="Roboto Mono"/>
                <a:sym typeface="Roboto Mono"/>
              </a:rPr>
              <a:t>desenhar</a:t>
            </a:r>
            <a:r>
              <a:rPr lang="en" sz="900">
                <a:solidFill>
                  <a:srgbClr val="A9B7C6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900">
                <a:solidFill>
                  <a:srgbClr val="94558D"/>
                </a:solidFill>
                <a:latin typeface="Roboto Mono"/>
                <a:ea typeface="Roboto Mono"/>
                <a:cs typeface="Roboto Mono"/>
                <a:sym typeface="Roboto Mono"/>
              </a:rPr>
              <a:t>self</a:t>
            </a:r>
            <a:r>
              <a:rPr lang="en" sz="900">
                <a:solidFill>
                  <a:srgbClr val="CC7832"/>
                </a:solidFill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n" sz="900">
                <a:solidFill>
                  <a:srgbClr val="A9B7C6"/>
                </a:solidFill>
                <a:latin typeface="Roboto Mono"/>
                <a:ea typeface="Roboto Mono"/>
                <a:cs typeface="Roboto Mono"/>
                <a:sym typeface="Roboto Mono"/>
              </a:rPr>
              <a:t>game):</a:t>
            </a:r>
            <a:endParaRPr sz="9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A9B7C6"/>
                </a:solidFill>
                <a:latin typeface="Roboto Mono"/>
                <a:ea typeface="Roboto Mono"/>
                <a:cs typeface="Roboto Mono"/>
                <a:sym typeface="Roboto Mono"/>
              </a:rPr>
              <a:t>       game.janela.blit(</a:t>
            </a:r>
            <a:r>
              <a:rPr lang="en" sz="900">
                <a:solidFill>
                  <a:srgbClr val="94558D"/>
                </a:solidFill>
                <a:latin typeface="Roboto Mono"/>
                <a:ea typeface="Roboto Mono"/>
                <a:cs typeface="Roboto Mono"/>
                <a:sym typeface="Roboto Mono"/>
              </a:rPr>
              <a:t>self</a:t>
            </a:r>
            <a:r>
              <a:rPr lang="en" sz="900">
                <a:solidFill>
                  <a:srgbClr val="A9B7C6"/>
                </a:solidFill>
                <a:latin typeface="Roboto Mono"/>
                <a:ea typeface="Roboto Mono"/>
                <a:cs typeface="Roboto Mono"/>
                <a:sym typeface="Roboto Mono"/>
              </a:rPr>
              <a:t>.image</a:t>
            </a:r>
            <a:r>
              <a:rPr lang="en" sz="900">
                <a:solidFill>
                  <a:srgbClr val="CC7832"/>
                </a:solidFill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n" sz="900">
                <a:solidFill>
                  <a:srgbClr val="A9B7C6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900">
                <a:solidFill>
                  <a:srgbClr val="94558D"/>
                </a:solidFill>
                <a:latin typeface="Roboto Mono"/>
                <a:ea typeface="Roboto Mono"/>
                <a:cs typeface="Roboto Mono"/>
                <a:sym typeface="Roboto Mono"/>
              </a:rPr>
              <a:t>self</a:t>
            </a:r>
            <a:r>
              <a:rPr lang="en" sz="900">
                <a:solidFill>
                  <a:srgbClr val="A9B7C6"/>
                </a:solidFill>
                <a:latin typeface="Roboto Mono"/>
                <a:ea typeface="Roboto Mono"/>
                <a:cs typeface="Roboto Mono"/>
                <a:sym typeface="Roboto Mono"/>
              </a:rPr>
              <a:t>.x</a:t>
            </a:r>
            <a:r>
              <a:rPr lang="en" sz="900">
                <a:solidFill>
                  <a:srgbClr val="CC7832"/>
                </a:solidFill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n" sz="900">
                <a:solidFill>
                  <a:srgbClr val="94558D"/>
                </a:solidFill>
                <a:latin typeface="Roboto Mono"/>
                <a:ea typeface="Roboto Mono"/>
                <a:cs typeface="Roboto Mono"/>
                <a:sym typeface="Roboto Mono"/>
              </a:rPr>
              <a:t>self</a:t>
            </a:r>
            <a:r>
              <a:rPr lang="en" sz="900">
                <a:solidFill>
                  <a:srgbClr val="A9B7C6"/>
                </a:solidFill>
                <a:latin typeface="Roboto Mono"/>
                <a:ea typeface="Roboto Mono"/>
                <a:cs typeface="Roboto Mono"/>
                <a:sym typeface="Roboto Mono"/>
              </a:rPr>
              <a:t>.y))</a:t>
            </a:r>
            <a:endParaRPr sz="900">
              <a:solidFill>
                <a:srgbClr val="A9B7C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A9B7C6"/>
                </a:solidFill>
                <a:latin typeface="Roboto Mono"/>
                <a:ea typeface="Roboto Mono"/>
                <a:cs typeface="Roboto Mono"/>
                <a:sym typeface="Roboto Mono"/>
              </a:rPr>
              <a:t>       </a:t>
            </a:r>
            <a:r>
              <a:rPr lang="en" sz="900">
                <a:solidFill>
                  <a:srgbClr val="808080"/>
                </a:solidFill>
                <a:latin typeface="Roboto Mono"/>
                <a:ea typeface="Roboto Mono"/>
                <a:cs typeface="Roboto Mono"/>
                <a:sym typeface="Roboto Mono"/>
              </a:rPr>
              <a:t># pygame.draw.rect(game.janela, (255, 0, 0), self.rect, 2)</a:t>
            </a:r>
            <a:endParaRPr sz="900">
              <a:solidFill>
                <a:srgbClr val="80808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t/>
            </a:r>
            <a:endParaRPr sz="900">
              <a:solidFill>
                <a:srgbClr val="F0629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rgbClr val="4DD0E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440" name="Google Shape;440;p62"/>
          <p:cNvCxnSpPr/>
          <p:nvPr/>
        </p:nvCxnSpPr>
        <p:spPr>
          <a:xfrm flipH="1" rot="10800000">
            <a:off x="4903150" y="4363850"/>
            <a:ext cx="702300" cy="1692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41" name="Google Shape;441;p62"/>
          <p:cNvSpPr txBox="1"/>
          <p:nvPr/>
        </p:nvSpPr>
        <p:spPr>
          <a:xfrm>
            <a:off x="5822625" y="3865550"/>
            <a:ext cx="2845500" cy="6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Remova o # para poder ver o retângulo envolvente</a:t>
            </a:r>
            <a:endParaRPr sz="1300"/>
          </a:p>
        </p:txBody>
      </p:sp>
      <p:cxnSp>
        <p:nvCxnSpPr>
          <p:cNvPr id="442" name="Google Shape;442;p62"/>
          <p:cNvCxnSpPr/>
          <p:nvPr/>
        </p:nvCxnSpPr>
        <p:spPr>
          <a:xfrm flipH="1" rot="10800000">
            <a:off x="4909650" y="2855375"/>
            <a:ext cx="572100" cy="2211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43" name="Google Shape;443;p62"/>
          <p:cNvSpPr txBox="1"/>
          <p:nvPr/>
        </p:nvSpPr>
        <p:spPr>
          <a:xfrm>
            <a:off x="5655125" y="2263675"/>
            <a:ext cx="3074700" cy="5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Definição da posição e tamanho do </a:t>
            </a:r>
            <a:r>
              <a:rPr lang="en" sz="1300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retângulo</a:t>
            </a:r>
            <a:r>
              <a:rPr lang="en" sz="1300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envolvente</a:t>
            </a:r>
            <a:endParaRPr sz="13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63"/>
          <p:cNvSpPr txBox="1"/>
          <p:nvPr>
            <p:ph type="ctrTitle"/>
          </p:nvPr>
        </p:nvSpPr>
        <p:spPr>
          <a:xfrm>
            <a:off x="0" y="-1"/>
            <a:ext cx="91440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2900"/>
              <a:buFont typeface="Limelight"/>
              <a:buNone/>
            </a:pPr>
            <a:r>
              <a:rPr lang="en" sz="2900">
                <a:solidFill>
                  <a:srgbClr val="1155CC"/>
                </a:solidFill>
                <a:latin typeface="Limelight"/>
                <a:ea typeface="Limelight"/>
                <a:cs typeface="Limelight"/>
                <a:sym typeface="Limelight"/>
              </a:rPr>
              <a:t>FUNÇÕES DE COLISÃO</a:t>
            </a:r>
            <a:endParaRPr sz="2900">
              <a:solidFill>
                <a:srgbClr val="1155CC"/>
              </a:solidFill>
              <a:latin typeface="Limelight"/>
              <a:ea typeface="Limelight"/>
              <a:cs typeface="Limelight"/>
              <a:sym typeface="Limelight"/>
            </a:endParaRPr>
          </a:p>
        </p:txBody>
      </p:sp>
      <p:sp>
        <p:nvSpPr>
          <p:cNvPr id="450" name="Google Shape;450;p63"/>
          <p:cNvSpPr txBox="1"/>
          <p:nvPr/>
        </p:nvSpPr>
        <p:spPr>
          <a:xfrm>
            <a:off x="414350" y="918575"/>
            <a:ext cx="8315400" cy="29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114300" lvl="0" marL="3429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1" lang="en" sz="2100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</a:t>
            </a:r>
            <a:r>
              <a:rPr b="1" i="1" lang="en" sz="2100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ect.colliderect</a:t>
            </a:r>
            <a:endParaRPr b="1" i="1" sz="2100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114300" lvl="0" marL="3429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1" i="1" sz="2100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619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2100"/>
              <a:buFont typeface="Century Gothic"/>
              <a:buChar char="-"/>
            </a:pPr>
            <a:r>
              <a:rPr lang="en" sz="2100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Vantagens: rápida execução</a:t>
            </a:r>
            <a:endParaRPr sz="2100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sz="2100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619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2100"/>
              <a:buFont typeface="Century Gothic"/>
              <a:buChar char="-"/>
            </a:pPr>
            <a:r>
              <a:rPr lang="en" sz="2100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Desvantagens: detecta colisões em momentos em que essa não ocorreu de fato (retângulos são maiores que a imagem em si)</a:t>
            </a:r>
            <a:endParaRPr sz="2100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457200" lvl="0" marL="5029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sz="2100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sz="2100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CC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51" name="Google Shape;451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5225" y="997249"/>
            <a:ext cx="235125" cy="2351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52" name="Google Shape;452;p63"/>
          <p:cNvCxnSpPr/>
          <p:nvPr/>
        </p:nvCxnSpPr>
        <p:spPr>
          <a:xfrm>
            <a:off x="2107075" y="4205500"/>
            <a:ext cx="721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53" name="Google Shape;453;p63"/>
          <p:cNvSpPr txBox="1"/>
          <p:nvPr/>
        </p:nvSpPr>
        <p:spPr>
          <a:xfrm>
            <a:off x="3104575" y="3625175"/>
            <a:ext cx="2039100" cy="80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Combinação com máscaras:</a:t>
            </a:r>
            <a:endParaRPr/>
          </a:p>
        </p:txBody>
      </p:sp>
      <p:pic>
        <p:nvPicPr>
          <p:cNvPr id="454" name="Google Shape;454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82175" y="3699550"/>
            <a:ext cx="2428620" cy="1011925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Google Shape;455;p63"/>
          <p:cNvSpPr txBox="1"/>
          <p:nvPr/>
        </p:nvSpPr>
        <p:spPr>
          <a:xfrm>
            <a:off x="804525" y="3907175"/>
            <a:ext cx="1434600" cy="80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Solução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64"/>
          <p:cNvSpPr txBox="1"/>
          <p:nvPr>
            <p:ph type="ctrTitle"/>
          </p:nvPr>
        </p:nvSpPr>
        <p:spPr>
          <a:xfrm>
            <a:off x="0" y="-1"/>
            <a:ext cx="91440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2900"/>
              <a:buFont typeface="Limelight"/>
              <a:buNone/>
            </a:pPr>
            <a:r>
              <a:rPr lang="en" sz="2900">
                <a:solidFill>
                  <a:srgbClr val="1155CC"/>
                </a:solidFill>
                <a:latin typeface="Limelight"/>
                <a:ea typeface="Limelight"/>
                <a:cs typeface="Limelight"/>
                <a:sym typeface="Limelight"/>
              </a:rPr>
              <a:t>FUNÇÕES DE COLISÃO</a:t>
            </a:r>
            <a:endParaRPr sz="2900">
              <a:solidFill>
                <a:srgbClr val="1155CC"/>
              </a:solidFill>
              <a:latin typeface="Limelight"/>
              <a:ea typeface="Limelight"/>
              <a:cs typeface="Limelight"/>
              <a:sym typeface="Limelight"/>
            </a:endParaRPr>
          </a:p>
        </p:txBody>
      </p:sp>
      <p:sp>
        <p:nvSpPr>
          <p:cNvPr id="462" name="Google Shape;462;p64"/>
          <p:cNvSpPr txBox="1"/>
          <p:nvPr/>
        </p:nvSpPr>
        <p:spPr>
          <a:xfrm>
            <a:off x="414350" y="918575"/>
            <a:ext cx="8315400" cy="29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114300" lvl="0" marL="342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1" lang="en" sz="2100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Sprite.spritecollide / sprite.collide_mask / sprite.spritecollideany</a:t>
            </a:r>
            <a:endParaRPr b="1" i="1" sz="2100" u="none" cap="none" strike="noStrike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CC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63" name="Google Shape;463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5225" y="997249"/>
            <a:ext cx="235125" cy="235125"/>
          </a:xfrm>
          <a:prstGeom prst="rect">
            <a:avLst/>
          </a:prstGeom>
          <a:noFill/>
          <a:ln>
            <a:noFill/>
          </a:ln>
        </p:spPr>
      </p:pic>
      <p:sp>
        <p:nvSpPr>
          <p:cNvPr id="464" name="Google Shape;464;p64"/>
          <p:cNvSpPr/>
          <p:nvPr/>
        </p:nvSpPr>
        <p:spPr>
          <a:xfrm>
            <a:off x="194550" y="2781375"/>
            <a:ext cx="8754900" cy="1576200"/>
          </a:xfrm>
          <a:prstGeom prst="roundRect">
            <a:avLst>
              <a:gd fmla="val 16667" name="adj"/>
            </a:avLst>
          </a:prstGeom>
          <a:solidFill>
            <a:srgbClr val="20124D"/>
          </a:solidFill>
          <a:ln cap="flat" cmpd="sng" w="9525">
            <a:solidFill>
              <a:srgbClr val="20124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26C6DA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26C6DA"/>
                </a:solidFill>
                <a:latin typeface="Roboto Mono"/>
                <a:ea typeface="Roboto Mono"/>
                <a:cs typeface="Roboto Mono"/>
                <a:sym typeface="Roboto Mono"/>
              </a:rPr>
              <a:t>I</a:t>
            </a:r>
            <a:r>
              <a:rPr lang="en" sz="1600">
                <a:solidFill>
                  <a:srgbClr val="26C6DA"/>
                </a:solidFill>
                <a:latin typeface="Roboto Mono"/>
                <a:ea typeface="Roboto Mono"/>
                <a:cs typeface="Roboto Mono"/>
                <a:sym typeface="Roboto Mono"/>
              </a:rPr>
              <a:t>f self</a:t>
            </a:r>
            <a:r>
              <a:rPr lang="en" sz="1600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16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rect.colliderect(objeto1):</a:t>
            </a:r>
            <a:endParaRPr sz="16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  c</a:t>
            </a:r>
            <a:r>
              <a:rPr lang="en" sz="16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olisoes = pygame.spritecollide(objeto1, objeto2, False)</a:t>
            </a:r>
            <a:endParaRPr sz="16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  callback = pygame.sprite.collide_mask</a:t>
            </a:r>
            <a:endParaRPr sz="16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  colisao = pygame.sprite.spritecollideany(objeto1,colisoes,callback)</a:t>
            </a:r>
            <a:endParaRPr sz="16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26C6DA"/>
                </a:solidFill>
                <a:latin typeface="Roboto Mono"/>
                <a:ea typeface="Roboto Mono"/>
                <a:cs typeface="Roboto Mono"/>
                <a:sym typeface="Roboto Mono"/>
              </a:rPr>
              <a:t>  if </a:t>
            </a:r>
            <a:r>
              <a:rPr lang="en" sz="16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colisao:</a:t>
            </a:r>
            <a:endParaRPr sz="16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rgbClr val="A9B7C6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" sz="2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endParaRPr sz="1100">
              <a:solidFill>
                <a:srgbClr val="A9B7C6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" sz="2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465" name="Google Shape;465;p64"/>
          <p:cNvCxnSpPr/>
          <p:nvPr/>
        </p:nvCxnSpPr>
        <p:spPr>
          <a:xfrm rot="10800000">
            <a:off x="3411650" y="2452825"/>
            <a:ext cx="581100" cy="4611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66" name="Google Shape;466;p64"/>
          <p:cNvCxnSpPr/>
          <p:nvPr/>
        </p:nvCxnSpPr>
        <p:spPr>
          <a:xfrm rot="10800000">
            <a:off x="5367550" y="2482650"/>
            <a:ext cx="579600" cy="6738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67" name="Google Shape;467;p64"/>
          <p:cNvSpPr txBox="1"/>
          <p:nvPr/>
        </p:nvSpPr>
        <p:spPr>
          <a:xfrm>
            <a:off x="2646900" y="1952525"/>
            <a:ext cx="1925100" cy="8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70C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Imagem</a:t>
            </a:r>
            <a:endParaRPr/>
          </a:p>
        </p:txBody>
      </p:sp>
      <p:sp>
        <p:nvSpPr>
          <p:cNvPr id="468" name="Google Shape;468;p64"/>
          <p:cNvSpPr txBox="1"/>
          <p:nvPr/>
        </p:nvSpPr>
        <p:spPr>
          <a:xfrm>
            <a:off x="4401325" y="1765525"/>
            <a:ext cx="1980600" cy="6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70C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Vetor de imagens</a:t>
            </a:r>
            <a:endParaRPr/>
          </a:p>
        </p:txBody>
      </p:sp>
      <p:cxnSp>
        <p:nvCxnSpPr>
          <p:cNvPr id="469" name="Google Shape;469;p64"/>
          <p:cNvCxnSpPr/>
          <p:nvPr/>
        </p:nvCxnSpPr>
        <p:spPr>
          <a:xfrm>
            <a:off x="3157775" y="3968325"/>
            <a:ext cx="574800" cy="761400"/>
          </a:xfrm>
          <a:prstGeom prst="straightConnector1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70" name="Google Shape;470;p64"/>
          <p:cNvCxnSpPr/>
          <p:nvPr/>
        </p:nvCxnSpPr>
        <p:spPr>
          <a:xfrm flipH="1" rot="10800000">
            <a:off x="5464500" y="3535200"/>
            <a:ext cx="1956000" cy="30000"/>
          </a:xfrm>
          <a:prstGeom prst="straightConnector1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71" name="Google Shape;471;p64"/>
          <p:cNvCxnSpPr/>
          <p:nvPr/>
        </p:nvCxnSpPr>
        <p:spPr>
          <a:xfrm flipH="1" rot="10800000">
            <a:off x="7442775" y="2602150"/>
            <a:ext cx="455400" cy="589800"/>
          </a:xfrm>
          <a:prstGeom prst="straightConnector1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72" name="Google Shape;472;p64"/>
          <p:cNvSpPr txBox="1"/>
          <p:nvPr/>
        </p:nvSpPr>
        <p:spPr>
          <a:xfrm>
            <a:off x="7621900" y="2913925"/>
            <a:ext cx="1739400" cy="6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70C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Cria as máscaras</a:t>
            </a:r>
            <a:endParaRPr/>
          </a:p>
        </p:txBody>
      </p:sp>
      <p:sp>
        <p:nvSpPr>
          <p:cNvPr id="473" name="Google Shape;473;p64"/>
          <p:cNvSpPr txBox="1"/>
          <p:nvPr/>
        </p:nvSpPr>
        <p:spPr>
          <a:xfrm>
            <a:off x="6307200" y="1541525"/>
            <a:ext cx="2836800" cy="6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0000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Retorna uma lista contendo todas as imagens</a:t>
            </a:r>
            <a:endParaRPr sz="1500">
              <a:solidFill>
                <a:srgbClr val="0000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0000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do objeto2 que colidiram com a imagem do objeto</a:t>
            </a:r>
            <a:r>
              <a:rPr lang="en" sz="1500">
                <a:solidFill>
                  <a:srgbClr val="0000FF"/>
                </a:solidFill>
                <a:highlight>
                  <a:srgbClr val="E4E8EE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1</a:t>
            </a:r>
            <a:endParaRPr sz="1500">
              <a:solidFill>
                <a:srgbClr val="0000FF"/>
              </a:solidFill>
              <a:highlight>
                <a:srgbClr val="E4E8EE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0000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74" name="Google Shape;474;p64"/>
          <p:cNvSpPr txBox="1"/>
          <p:nvPr/>
        </p:nvSpPr>
        <p:spPr>
          <a:xfrm>
            <a:off x="3732575" y="4456200"/>
            <a:ext cx="5509200" cy="6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00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Verifica se houve colisão usando o método passado, que no caso é o collide_mask, retornando True ou False. </a:t>
            </a:r>
            <a:endParaRPr sz="1500">
              <a:solidFill>
                <a:srgbClr val="0000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0000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0000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65"/>
          <p:cNvSpPr txBox="1"/>
          <p:nvPr>
            <p:ph type="ctrTitle"/>
          </p:nvPr>
        </p:nvSpPr>
        <p:spPr>
          <a:xfrm>
            <a:off x="0" y="-1"/>
            <a:ext cx="91440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2900"/>
              <a:buFont typeface="Limelight"/>
              <a:buNone/>
            </a:pPr>
            <a:r>
              <a:rPr lang="en" sz="2900">
                <a:solidFill>
                  <a:srgbClr val="1155CC"/>
                </a:solidFill>
                <a:latin typeface="Limelight"/>
                <a:ea typeface="Limelight"/>
                <a:cs typeface="Limelight"/>
                <a:sym typeface="Limelight"/>
              </a:rPr>
              <a:t>FUNÇÕES DE COLISÃO</a:t>
            </a:r>
            <a:endParaRPr sz="2900">
              <a:solidFill>
                <a:srgbClr val="1155CC"/>
              </a:solidFill>
              <a:latin typeface="Limelight"/>
              <a:ea typeface="Limelight"/>
              <a:cs typeface="Limelight"/>
              <a:sym typeface="Limelight"/>
            </a:endParaRPr>
          </a:p>
        </p:txBody>
      </p:sp>
      <p:sp>
        <p:nvSpPr>
          <p:cNvPr id="481" name="Google Shape;481;p65"/>
          <p:cNvSpPr txBox="1"/>
          <p:nvPr/>
        </p:nvSpPr>
        <p:spPr>
          <a:xfrm>
            <a:off x="451675" y="963375"/>
            <a:ext cx="8315400" cy="29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n" sz="2100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No arquivo main encontramos as seguintes declarações de elementos do jogo:</a:t>
            </a:r>
            <a:endParaRPr b="1" sz="2100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sz="2100">
              <a:solidFill>
                <a:srgbClr val="1155CC"/>
              </a:solidFill>
              <a:highlight>
                <a:srgbClr val="FFFFFF"/>
              </a:highlight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sz="2100">
              <a:solidFill>
                <a:srgbClr val="1155CC"/>
              </a:solidFill>
              <a:highlight>
                <a:srgbClr val="FFFFFF"/>
              </a:highlight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sz="2100">
              <a:solidFill>
                <a:srgbClr val="1155CC"/>
              </a:solidFill>
              <a:highlight>
                <a:srgbClr val="FFFFFF"/>
              </a:highlight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sz="2100">
              <a:solidFill>
                <a:srgbClr val="1155CC"/>
              </a:solidFill>
              <a:highlight>
                <a:srgbClr val="FFFFFF"/>
              </a:highlight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2100">
                <a:solidFill>
                  <a:srgbClr val="1155CC"/>
                </a:solidFill>
                <a:highlight>
                  <a:srgbClr val="FFFFFF"/>
                </a:highlight>
              </a:rPr>
              <a:t>                                            </a:t>
            </a:r>
            <a:endParaRPr sz="2100">
              <a:solidFill>
                <a:srgbClr val="1155CC"/>
              </a:solidFill>
              <a:highlight>
                <a:srgbClr val="FFFFFF"/>
              </a:highlight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2100">
                <a:solidFill>
                  <a:srgbClr val="1155CC"/>
                </a:solidFill>
                <a:highlight>
                  <a:srgbClr val="FFFFFF"/>
                </a:highlight>
              </a:rPr>
              <a:t>                                            </a:t>
            </a:r>
            <a:r>
              <a:rPr b="1" lang="en" sz="2500">
                <a:solidFill>
                  <a:srgbClr val="1155CC"/>
                </a:solidFill>
                <a:highlight>
                  <a:srgbClr val="FFFFFF"/>
                </a:highlight>
              </a:rPr>
              <a:t>≠</a:t>
            </a:r>
            <a:endParaRPr b="1" sz="2500" u="none" cap="none" strike="noStrike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CC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82" name="Google Shape;482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5225" y="997249"/>
            <a:ext cx="235125" cy="235125"/>
          </a:xfrm>
          <a:prstGeom prst="rect">
            <a:avLst/>
          </a:prstGeom>
          <a:noFill/>
          <a:ln>
            <a:noFill/>
          </a:ln>
        </p:spPr>
      </p:pic>
      <p:sp>
        <p:nvSpPr>
          <p:cNvPr id="483" name="Google Shape;483;p65"/>
          <p:cNvSpPr/>
          <p:nvPr/>
        </p:nvSpPr>
        <p:spPr>
          <a:xfrm>
            <a:off x="130200" y="1913250"/>
            <a:ext cx="3692100" cy="2942100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CC7832"/>
                </a:solidFill>
                <a:latin typeface="Roboto Mono"/>
                <a:ea typeface="Roboto Mono"/>
                <a:cs typeface="Roboto Mono"/>
                <a:sym typeface="Roboto Mono"/>
              </a:rPr>
              <a:t>class </a:t>
            </a:r>
            <a:r>
              <a:rPr lang="en" sz="900">
                <a:solidFill>
                  <a:srgbClr val="A9B7C6"/>
                </a:solidFill>
                <a:latin typeface="Roboto Mono"/>
                <a:ea typeface="Roboto Mono"/>
                <a:cs typeface="Roboto Mono"/>
                <a:sym typeface="Roboto Mono"/>
              </a:rPr>
              <a:t>AdministradorDoJogo:</a:t>
            </a:r>
            <a:endParaRPr sz="900">
              <a:solidFill>
                <a:srgbClr val="A9B7C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A9B7C6"/>
                </a:solidFill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lang="en" sz="900">
                <a:solidFill>
                  <a:srgbClr val="CC7832"/>
                </a:solidFill>
                <a:latin typeface="Roboto Mono"/>
                <a:ea typeface="Roboto Mono"/>
                <a:cs typeface="Roboto Mono"/>
                <a:sym typeface="Roboto Mono"/>
              </a:rPr>
              <a:t>def </a:t>
            </a:r>
            <a:r>
              <a:rPr lang="en" sz="900">
                <a:solidFill>
                  <a:srgbClr val="B200B2"/>
                </a:solidFill>
                <a:latin typeface="Roboto Mono"/>
                <a:ea typeface="Roboto Mono"/>
                <a:cs typeface="Roboto Mono"/>
                <a:sym typeface="Roboto Mono"/>
              </a:rPr>
              <a:t>__init__</a:t>
            </a:r>
            <a:r>
              <a:rPr lang="en" sz="900">
                <a:solidFill>
                  <a:srgbClr val="A9B7C6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900">
                <a:solidFill>
                  <a:srgbClr val="94558D"/>
                </a:solidFill>
                <a:latin typeface="Roboto Mono"/>
                <a:ea typeface="Roboto Mono"/>
                <a:cs typeface="Roboto Mono"/>
                <a:sym typeface="Roboto Mono"/>
              </a:rPr>
              <a:t>self</a:t>
            </a:r>
            <a:r>
              <a:rPr lang="en" sz="900">
                <a:solidFill>
                  <a:srgbClr val="A9B7C6"/>
                </a:solidFill>
                <a:latin typeface="Roboto Mono"/>
                <a:ea typeface="Roboto Mono"/>
                <a:cs typeface="Roboto Mono"/>
                <a:sym typeface="Roboto Mono"/>
              </a:rPr>
              <a:t>):</a:t>
            </a:r>
            <a:endParaRPr sz="900">
              <a:solidFill>
                <a:srgbClr val="A9B7C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A9B7C6"/>
                </a:solidFill>
                <a:latin typeface="Roboto Mono"/>
                <a:ea typeface="Roboto Mono"/>
                <a:cs typeface="Roboto Mono"/>
                <a:sym typeface="Roboto Mono"/>
              </a:rPr>
              <a:t>       </a:t>
            </a:r>
            <a:r>
              <a:rPr lang="en" sz="900">
                <a:solidFill>
                  <a:srgbClr val="808080"/>
                </a:solidFill>
                <a:latin typeface="Roboto Mono"/>
                <a:ea typeface="Roboto Mono"/>
                <a:cs typeface="Roboto Mono"/>
                <a:sym typeface="Roboto Mono"/>
              </a:rPr>
              <a:t># inicializando pygame</a:t>
            </a:r>
            <a:endParaRPr sz="900">
              <a:solidFill>
                <a:srgbClr val="80808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808080"/>
                </a:solidFill>
                <a:latin typeface="Roboto Mono"/>
                <a:ea typeface="Roboto Mono"/>
                <a:cs typeface="Roboto Mono"/>
                <a:sym typeface="Roboto Mono"/>
              </a:rPr>
              <a:t>       </a:t>
            </a:r>
            <a:r>
              <a:rPr lang="en" sz="900">
                <a:solidFill>
                  <a:srgbClr val="A9B7C6"/>
                </a:solidFill>
                <a:latin typeface="Roboto Mono"/>
                <a:ea typeface="Roboto Mono"/>
                <a:cs typeface="Roboto Mono"/>
                <a:sym typeface="Roboto Mono"/>
              </a:rPr>
              <a:t>pygame.init()</a:t>
            </a:r>
            <a:endParaRPr sz="900">
              <a:solidFill>
                <a:srgbClr val="A9B7C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rgbClr val="A9B7C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A9B7C6"/>
                </a:solidFill>
                <a:latin typeface="Roboto Mono"/>
                <a:ea typeface="Roboto Mono"/>
                <a:cs typeface="Roboto Mono"/>
                <a:sym typeface="Roboto Mono"/>
              </a:rPr>
              <a:t>       </a:t>
            </a:r>
            <a:r>
              <a:rPr lang="en" sz="900">
                <a:solidFill>
                  <a:srgbClr val="808080"/>
                </a:solidFill>
                <a:latin typeface="Roboto Mono"/>
                <a:ea typeface="Roboto Mono"/>
                <a:cs typeface="Roboto Mono"/>
                <a:sym typeface="Roboto Mono"/>
              </a:rPr>
              <a:t> [...]</a:t>
            </a:r>
            <a:endParaRPr sz="900">
              <a:solidFill>
                <a:srgbClr val="80808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rgbClr val="80808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A9B7C6"/>
                </a:solidFill>
                <a:latin typeface="Roboto Mono"/>
                <a:ea typeface="Roboto Mono"/>
                <a:cs typeface="Roboto Mono"/>
                <a:sym typeface="Roboto Mono"/>
              </a:rPr>
              <a:t>       </a:t>
            </a:r>
            <a:r>
              <a:rPr lang="en" sz="900">
                <a:solidFill>
                  <a:srgbClr val="94558D"/>
                </a:solidFill>
                <a:latin typeface="Roboto Mono"/>
                <a:ea typeface="Roboto Mono"/>
                <a:cs typeface="Roboto Mono"/>
                <a:sym typeface="Roboto Mono"/>
              </a:rPr>
              <a:t>self</a:t>
            </a:r>
            <a:r>
              <a:rPr lang="en" sz="900">
                <a:solidFill>
                  <a:srgbClr val="A9B7C6"/>
                </a:solidFill>
                <a:latin typeface="Roboto Mono"/>
                <a:ea typeface="Roboto Mono"/>
                <a:cs typeface="Roboto Mono"/>
                <a:sym typeface="Roboto Mono"/>
              </a:rPr>
              <a:t>.obstaculos = []</a:t>
            </a:r>
            <a:endParaRPr sz="900">
              <a:solidFill>
                <a:srgbClr val="A9B7C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A9B7C6"/>
                </a:solidFill>
                <a:latin typeface="Roboto Mono"/>
                <a:ea typeface="Roboto Mono"/>
                <a:cs typeface="Roboto Mono"/>
                <a:sym typeface="Roboto Mono"/>
              </a:rPr>
              <a:t>       </a:t>
            </a:r>
            <a:r>
              <a:rPr lang="en" sz="900">
                <a:solidFill>
                  <a:srgbClr val="94558D"/>
                </a:solidFill>
                <a:latin typeface="Roboto Mono"/>
                <a:ea typeface="Roboto Mono"/>
                <a:cs typeface="Roboto Mono"/>
                <a:sym typeface="Roboto Mono"/>
              </a:rPr>
              <a:t>self</a:t>
            </a:r>
            <a:r>
              <a:rPr lang="en" sz="900">
                <a:solidFill>
                  <a:srgbClr val="A9B7C6"/>
                </a:solidFill>
                <a:latin typeface="Roboto Mono"/>
                <a:ea typeface="Roboto Mono"/>
                <a:cs typeface="Roboto Mono"/>
                <a:sym typeface="Roboto Mono"/>
              </a:rPr>
              <a:t>.inimigos = []</a:t>
            </a:r>
            <a:endParaRPr sz="900">
              <a:solidFill>
                <a:srgbClr val="A9B7C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A9B7C6"/>
                </a:solidFill>
                <a:latin typeface="Roboto Mono"/>
                <a:ea typeface="Roboto Mono"/>
                <a:cs typeface="Roboto Mono"/>
                <a:sym typeface="Roboto Mono"/>
              </a:rPr>
              <a:t>       </a:t>
            </a:r>
            <a:r>
              <a:rPr lang="en" sz="900">
                <a:solidFill>
                  <a:srgbClr val="94558D"/>
                </a:solidFill>
                <a:latin typeface="Roboto Mono"/>
                <a:ea typeface="Roboto Mono"/>
                <a:cs typeface="Roboto Mono"/>
                <a:sym typeface="Roboto Mono"/>
              </a:rPr>
              <a:t>self</a:t>
            </a:r>
            <a:r>
              <a:rPr lang="en" sz="900">
                <a:solidFill>
                  <a:srgbClr val="A9B7C6"/>
                </a:solidFill>
                <a:latin typeface="Roboto Mono"/>
                <a:ea typeface="Roboto Mono"/>
                <a:cs typeface="Roboto Mono"/>
                <a:sym typeface="Roboto Mono"/>
              </a:rPr>
              <a:t>.vidas = []</a:t>
            </a:r>
            <a:endParaRPr sz="900">
              <a:solidFill>
                <a:srgbClr val="A9B7C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A9B7C6"/>
                </a:solidFill>
                <a:latin typeface="Roboto Mono"/>
                <a:ea typeface="Roboto Mono"/>
                <a:cs typeface="Roboto Mono"/>
                <a:sym typeface="Roboto Mono"/>
              </a:rPr>
              <a:t>       </a:t>
            </a:r>
            <a:r>
              <a:rPr lang="en" sz="900">
                <a:solidFill>
                  <a:srgbClr val="94558D"/>
                </a:solidFill>
                <a:latin typeface="Roboto Mono"/>
                <a:ea typeface="Roboto Mono"/>
                <a:cs typeface="Roboto Mono"/>
                <a:sym typeface="Roboto Mono"/>
              </a:rPr>
              <a:t>self</a:t>
            </a:r>
            <a:r>
              <a:rPr lang="en" sz="900">
                <a:solidFill>
                  <a:srgbClr val="A9B7C6"/>
                </a:solidFill>
                <a:latin typeface="Roboto Mono"/>
                <a:ea typeface="Roboto Mono"/>
                <a:cs typeface="Roboto Mono"/>
                <a:sym typeface="Roboto Mono"/>
              </a:rPr>
              <a:t>.impulsionadores = []</a:t>
            </a:r>
            <a:endParaRPr sz="900">
              <a:solidFill>
                <a:srgbClr val="A9B7C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A9B7C6"/>
                </a:solidFill>
                <a:latin typeface="Roboto Mono"/>
                <a:ea typeface="Roboto Mono"/>
                <a:cs typeface="Roboto Mono"/>
                <a:sym typeface="Roboto Mono"/>
              </a:rPr>
              <a:t>       </a:t>
            </a:r>
            <a:r>
              <a:rPr lang="en" sz="900">
                <a:solidFill>
                  <a:srgbClr val="94558D"/>
                </a:solidFill>
                <a:latin typeface="Roboto Mono"/>
                <a:ea typeface="Roboto Mono"/>
                <a:cs typeface="Roboto Mono"/>
                <a:sym typeface="Roboto Mono"/>
              </a:rPr>
              <a:t>self</a:t>
            </a:r>
            <a:r>
              <a:rPr lang="en" sz="900">
                <a:solidFill>
                  <a:srgbClr val="A9B7C6"/>
                </a:solidFill>
                <a:latin typeface="Roboto Mono"/>
                <a:ea typeface="Roboto Mono"/>
                <a:cs typeface="Roboto Mono"/>
                <a:sym typeface="Roboto Mono"/>
              </a:rPr>
              <a:t>.tiros = []</a:t>
            </a:r>
            <a:endParaRPr sz="900">
              <a:solidFill>
                <a:srgbClr val="A9B7C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A9B7C6"/>
                </a:solidFill>
                <a:latin typeface="Roboto Mono"/>
                <a:ea typeface="Roboto Mono"/>
                <a:cs typeface="Roboto Mono"/>
                <a:sym typeface="Roboto Mono"/>
              </a:rPr>
              <a:t>       </a:t>
            </a:r>
            <a:r>
              <a:rPr lang="en" sz="900">
                <a:solidFill>
                  <a:srgbClr val="94558D"/>
                </a:solidFill>
                <a:latin typeface="Roboto Mono"/>
                <a:ea typeface="Roboto Mono"/>
                <a:cs typeface="Roboto Mono"/>
                <a:sym typeface="Roboto Mono"/>
              </a:rPr>
              <a:t>self</a:t>
            </a:r>
            <a:r>
              <a:rPr lang="en" sz="900">
                <a:solidFill>
                  <a:srgbClr val="A9B7C6"/>
                </a:solidFill>
                <a:latin typeface="Roboto Mono"/>
                <a:ea typeface="Roboto Mono"/>
                <a:cs typeface="Roboto Mono"/>
                <a:sym typeface="Roboto Mono"/>
              </a:rPr>
              <a:t>.tirosInimigo = []</a:t>
            </a:r>
            <a:endParaRPr sz="900">
              <a:solidFill>
                <a:srgbClr val="A9B7C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rgbClr val="A9B7C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A9B7C6"/>
                </a:solidFill>
                <a:latin typeface="Roboto Mono"/>
                <a:ea typeface="Roboto Mono"/>
                <a:cs typeface="Roboto Mono"/>
                <a:sym typeface="Roboto Mono"/>
              </a:rPr>
              <a:t>        [...]</a:t>
            </a:r>
            <a:endParaRPr sz="900">
              <a:solidFill>
                <a:srgbClr val="A9B7C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A9B7C6"/>
                </a:solidFill>
                <a:latin typeface="Roboto Mono"/>
                <a:ea typeface="Roboto Mono"/>
                <a:cs typeface="Roboto Mono"/>
                <a:sym typeface="Roboto Mono"/>
              </a:rPr>
              <a:t>		</a:t>
            </a:r>
            <a:endParaRPr sz="900">
              <a:solidFill>
                <a:srgbClr val="A9B7C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A9B7C6"/>
                </a:solidFill>
                <a:latin typeface="Roboto Mono"/>
                <a:ea typeface="Roboto Mono"/>
                <a:cs typeface="Roboto Mono"/>
                <a:sym typeface="Roboto Mono"/>
              </a:rPr>
              <a:t>	</a:t>
            </a:r>
            <a:r>
              <a:rPr lang="en" sz="1100">
                <a:solidFill>
                  <a:srgbClr val="94558D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en" sz="11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.novoJogo()</a:t>
            </a:r>
            <a:endParaRPr sz="1100">
              <a:solidFill>
                <a:srgbClr val="A9B7C6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rgbClr val="CC783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84" name="Google Shape;484;p65"/>
          <p:cNvSpPr/>
          <p:nvPr/>
        </p:nvSpPr>
        <p:spPr>
          <a:xfrm>
            <a:off x="4858725" y="1913250"/>
            <a:ext cx="3692100" cy="2942100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rgbClr val="80808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808080"/>
                </a:solidFill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lang="en" sz="900">
                <a:solidFill>
                  <a:srgbClr val="CC7832"/>
                </a:solidFill>
                <a:latin typeface="Roboto Mono"/>
                <a:ea typeface="Roboto Mono"/>
                <a:cs typeface="Roboto Mono"/>
                <a:sym typeface="Roboto Mono"/>
              </a:rPr>
              <a:t>def </a:t>
            </a:r>
            <a:r>
              <a:rPr lang="en" sz="900">
                <a:solidFill>
                  <a:srgbClr val="FFC66D"/>
                </a:solidFill>
                <a:latin typeface="Roboto Mono"/>
                <a:ea typeface="Roboto Mono"/>
                <a:cs typeface="Roboto Mono"/>
                <a:sym typeface="Roboto Mono"/>
              </a:rPr>
              <a:t>novoJogo</a:t>
            </a:r>
            <a:r>
              <a:rPr lang="en" sz="900">
                <a:solidFill>
                  <a:srgbClr val="A9B7C6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900">
                <a:solidFill>
                  <a:srgbClr val="94558D"/>
                </a:solidFill>
                <a:latin typeface="Roboto Mono"/>
                <a:ea typeface="Roboto Mono"/>
                <a:cs typeface="Roboto Mono"/>
                <a:sym typeface="Roboto Mono"/>
              </a:rPr>
              <a:t>self</a:t>
            </a:r>
            <a:r>
              <a:rPr lang="en" sz="900">
                <a:solidFill>
                  <a:srgbClr val="A9B7C6"/>
                </a:solidFill>
                <a:latin typeface="Roboto Mono"/>
                <a:ea typeface="Roboto Mono"/>
                <a:cs typeface="Roboto Mono"/>
                <a:sym typeface="Roboto Mono"/>
              </a:rPr>
              <a:t>):</a:t>
            </a:r>
            <a:endParaRPr sz="900">
              <a:solidFill>
                <a:srgbClr val="A9B7C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A9B7C6"/>
                </a:solidFill>
                <a:latin typeface="Roboto Mono"/>
                <a:ea typeface="Roboto Mono"/>
                <a:cs typeface="Roboto Mono"/>
                <a:sym typeface="Roboto Mono"/>
              </a:rPr>
              <a:t>       </a:t>
            </a:r>
            <a:r>
              <a:rPr lang="en" sz="900">
                <a:solidFill>
                  <a:srgbClr val="94558D"/>
                </a:solidFill>
                <a:latin typeface="Roboto Mono"/>
                <a:ea typeface="Roboto Mono"/>
                <a:cs typeface="Roboto Mono"/>
                <a:sym typeface="Roboto Mono"/>
              </a:rPr>
              <a:t>self</a:t>
            </a:r>
            <a:r>
              <a:rPr lang="en" sz="900">
                <a:solidFill>
                  <a:srgbClr val="A9B7C6"/>
                </a:solidFill>
                <a:latin typeface="Roboto Mono"/>
                <a:ea typeface="Roboto Mono"/>
                <a:cs typeface="Roboto Mono"/>
                <a:sym typeface="Roboto Mono"/>
              </a:rPr>
              <a:t>.pontuacao = </a:t>
            </a:r>
            <a:r>
              <a:rPr lang="en" sz="900">
                <a:solidFill>
                  <a:srgbClr val="6897BB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endParaRPr sz="900">
              <a:solidFill>
                <a:srgbClr val="6897BB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6897BB"/>
                </a:solidFill>
                <a:latin typeface="Roboto Mono"/>
                <a:ea typeface="Roboto Mono"/>
                <a:cs typeface="Roboto Mono"/>
                <a:sym typeface="Roboto Mono"/>
              </a:rPr>
              <a:t>       </a:t>
            </a:r>
            <a:r>
              <a:rPr lang="en" sz="900">
                <a:solidFill>
                  <a:srgbClr val="94558D"/>
                </a:solidFill>
                <a:latin typeface="Roboto Mono"/>
                <a:ea typeface="Roboto Mono"/>
                <a:cs typeface="Roboto Mono"/>
                <a:sym typeface="Roboto Mono"/>
              </a:rPr>
              <a:t>self</a:t>
            </a:r>
            <a:r>
              <a:rPr lang="en" sz="900">
                <a:solidFill>
                  <a:srgbClr val="A9B7C6"/>
                </a:solidFill>
                <a:latin typeface="Roboto Mono"/>
                <a:ea typeface="Roboto Mono"/>
                <a:cs typeface="Roboto Mono"/>
                <a:sym typeface="Roboto Mono"/>
              </a:rPr>
              <a:t>.aparecimentoElementos = </a:t>
            </a:r>
            <a:r>
              <a:rPr lang="en" sz="900">
                <a:solidFill>
                  <a:srgbClr val="6897BB"/>
                </a:solidFill>
                <a:latin typeface="Roboto Mono"/>
                <a:ea typeface="Roboto Mono"/>
                <a:cs typeface="Roboto Mono"/>
                <a:sym typeface="Roboto Mono"/>
              </a:rPr>
              <a:t>50</a:t>
            </a:r>
            <a:endParaRPr sz="900">
              <a:solidFill>
                <a:srgbClr val="6897BB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6897BB"/>
                </a:solidFill>
                <a:latin typeface="Roboto Mono"/>
                <a:ea typeface="Roboto Mono"/>
                <a:cs typeface="Roboto Mono"/>
                <a:sym typeface="Roboto Mono"/>
              </a:rPr>
              <a:t>       </a:t>
            </a:r>
            <a:r>
              <a:rPr lang="en" sz="900">
                <a:solidFill>
                  <a:srgbClr val="94558D"/>
                </a:solidFill>
                <a:latin typeface="Roboto Mono"/>
                <a:ea typeface="Roboto Mono"/>
                <a:cs typeface="Roboto Mono"/>
                <a:sym typeface="Roboto Mono"/>
              </a:rPr>
              <a:t>self</a:t>
            </a:r>
            <a:r>
              <a:rPr lang="en" sz="900">
                <a:solidFill>
                  <a:srgbClr val="A9B7C6"/>
                </a:solidFill>
                <a:latin typeface="Roboto Mono"/>
                <a:ea typeface="Roboto Mono"/>
                <a:cs typeface="Roboto Mono"/>
                <a:sym typeface="Roboto Mono"/>
              </a:rPr>
              <a:t>.vidasExtras = </a:t>
            </a:r>
            <a:r>
              <a:rPr lang="en" sz="900">
                <a:solidFill>
                  <a:srgbClr val="6897BB"/>
                </a:solidFill>
                <a:latin typeface="Roboto Mono"/>
                <a:ea typeface="Roboto Mono"/>
                <a:cs typeface="Roboto Mono"/>
                <a:sym typeface="Roboto Mono"/>
              </a:rPr>
              <a:t>3</a:t>
            </a:r>
            <a:endParaRPr sz="900">
              <a:solidFill>
                <a:srgbClr val="6897BB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6897BB"/>
                </a:solidFill>
                <a:latin typeface="Roboto Mono"/>
                <a:ea typeface="Roboto Mono"/>
                <a:cs typeface="Roboto Mono"/>
                <a:sym typeface="Roboto Mono"/>
              </a:rPr>
              <a:t>       </a:t>
            </a:r>
            <a:r>
              <a:rPr lang="en" sz="900">
                <a:solidFill>
                  <a:srgbClr val="94558D"/>
                </a:solidFill>
                <a:latin typeface="Roboto Mono"/>
                <a:ea typeface="Roboto Mono"/>
                <a:cs typeface="Roboto Mono"/>
                <a:sym typeface="Roboto Mono"/>
              </a:rPr>
              <a:t>self</a:t>
            </a:r>
            <a:r>
              <a:rPr lang="en" sz="900">
                <a:solidFill>
                  <a:srgbClr val="A9B7C6"/>
                </a:solidFill>
                <a:latin typeface="Roboto Mono"/>
                <a:ea typeface="Roboto Mono"/>
                <a:cs typeface="Roboto Mono"/>
                <a:sym typeface="Roboto Mono"/>
              </a:rPr>
              <a:t>.ehInvencivel = </a:t>
            </a:r>
            <a:r>
              <a:rPr lang="en" sz="900">
                <a:solidFill>
                  <a:srgbClr val="CC7832"/>
                </a:solidFill>
                <a:latin typeface="Roboto Mono"/>
                <a:ea typeface="Roboto Mono"/>
                <a:cs typeface="Roboto Mono"/>
                <a:sym typeface="Roboto Mono"/>
              </a:rPr>
              <a:t>False</a:t>
            </a:r>
            <a:endParaRPr sz="900">
              <a:solidFill>
                <a:srgbClr val="CC783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CC7832"/>
                </a:solidFill>
                <a:latin typeface="Roboto Mono"/>
                <a:ea typeface="Roboto Mono"/>
                <a:cs typeface="Roboto Mono"/>
                <a:sym typeface="Roboto Mono"/>
              </a:rPr>
              <a:t>       </a:t>
            </a:r>
            <a:r>
              <a:rPr lang="en" sz="900">
                <a:solidFill>
                  <a:srgbClr val="94558D"/>
                </a:solidFill>
                <a:latin typeface="Roboto Mono"/>
                <a:ea typeface="Roboto Mono"/>
                <a:cs typeface="Roboto Mono"/>
                <a:sym typeface="Roboto Mono"/>
              </a:rPr>
              <a:t>self</a:t>
            </a:r>
            <a:r>
              <a:rPr lang="en" sz="900">
                <a:solidFill>
                  <a:srgbClr val="A9B7C6"/>
                </a:solidFill>
                <a:latin typeface="Roboto Mono"/>
                <a:ea typeface="Roboto Mono"/>
                <a:cs typeface="Roboto Mono"/>
                <a:sym typeface="Roboto Mono"/>
              </a:rPr>
              <a:t>.respostaCorreta = </a:t>
            </a:r>
            <a:r>
              <a:rPr lang="en" sz="900">
                <a:solidFill>
                  <a:srgbClr val="6897BB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endParaRPr sz="900">
              <a:solidFill>
                <a:srgbClr val="6897BB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6897BB"/>
                </a:solidFill>
                <a:latin typeface="Roboto Mono"/>
                <a:ea typeface="Roboto Mono"/>
                <a:cs typeface="Roboto Mono"/>
                <a:sym typeface="Roboto Mono"/>
              </a:rPr>
              <a:t>       </a:t>
            </a:r>
            <a:r>
              <a:rPr lang="en" sz="900">
                <a:solidFill>
                  <a:srgbClr val="94558D"/>
                </a:solidFill>
                <a:latin typeface="Roboto Mono"/>
                <a:ea typeface="Roboto Mono"/>
                <a:cs typeface="Roboto Mono"/>
                <a:sym typeface="Roboto Mono"/>
              </a:rPr>
              <a:t>self</a:t>
            </a:r>
            <a:r>
              <a:rPr lang="en" sz="900">
                <a:solidFill>
                  <a:srgbClr val="A9B7C6"/>
                </a:solidFill>
                <a:latin typeface="Roboto Mono"/>
                <a:ea typeface="Roboto Mono"/>
                <a:cs typeface="Roboto Mono"/>
                <a:sym typeface="Roboto Mono"/>
              </a:rPr>
              <a:t>.respostaUsuario = </a:t>
            </a:r>
            <a:r>
              <a:rPr lang="en" sz="900">
                <a:solidFill>
                  <a:srgbClr val="6897BB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endParaRPr sz="900">
              <a:solidFill>
                <a:srgbClr val="6897BB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6897BB"/>
                </a:solidFill>
                <a:latin typeface="Roboto Mono"/>
                <a:ea typeface="Roboto Mono"/>
                <a:cs typeface="Roboto Mono"/>
                <a:sym typeface="Roboto Mono"/>
              </a:rPr>
              <a:t>       </a:t>
            </a:r>
            <a:r>
              <a:rPr lang="en" sz="900">
                <a:solidFill>
                  <a:srgbClr val="94558D"/>
                </a:solidFill>
                <a:latin typeface="Roboto Mono"/>
                <a:ea typeface="Roboto Mono"/>
                <a:cs typeface="Roboto Mono"/>
                <a:sym typeface="Roboto Mono"/>
              </a:rPr>
              <a:t>self</a:t>
            </a:r>
            <a:r>
              <a:rPr lang="en" sz="900">
                <a:solidFill>
                  <a:srgbClr val="A9B7C6"/>
                </a:solidFill>
                <a:latin typeface="Roboto Mono"/>
                <a:ea typeface="Roboto Mono"/>
                <a:cs typeface="Roboto Mono"/>
                <a:sym typeface="Roboto Mono"/>
              </a:rPr>
              <a:t>.tempoDeInvencibilidade = </a:t>
            </a:r>
            <a:r>
              <a:rPr lang="en" sz="900">
                <a:solidFill>
                  <a:srgbClr val="6897BB"/>
                </a:solidFill>
                <a:latin typeface="Roboto Mono"/>
                <a:ea typeface="Roboto Mono"/>
                <a:cs typeface="Roboto Mono"/>
                <a:sym typeface="Roboto Mono"/>
              </a:rPr>
              <a:t>15</a:t>
            </a:r>
            <a:endParaRPr sz="900">
              <a:solidFill>
                <a:srgbClr val="6897BB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6897BB"/>
                </a:solidFill>
                <a:latin typeface="Roboto Mono"/>
                <a:ea typeface="Roboto Mono"/>
                <a:cs typeface="Roboto Mono"/>
                <a:sym typeface="Roboto Mono"/>
              </a:rPr>
              <a:t>       </a:t>
            </a:r>
            <a:r>
              <a:rPr lang="en" sz="900">
                <a:solidFill>
                  <a:srgbClr val="94558D"/>
                </a:solidFill>
                <a:latin typeface="Roboto Mono"/>
                <a:ea typeface="Roboto Mono"/>
                <a:cs typeface="Roboto Mono"/>
                <a:sym typeface="Roboto Mono"/>
              </a:rPr>
              <a:t>self</a:t>
            </a:r>
            <a:r>
              <a:rPr lang="en" sz="900">
                <a:solidFill>
                  <a:srgbClr val="A9B7C6"/>
                </a:solidFill>
                <a:latin typeface="Roboto Mono"/>
                <a:ea typeface="Roboto Mono"/>
                <a:cs typeface="Roboto Mono"/>
                <a:sym typeface="Roboto Mono"/>
              </a:rPr>
              <a:t>.dvel = </a:t>
            </a:r>
            <a:r>
              <a:rPr lang="en" sz="900">
                <a:solidFill>
                  <a:srgbClr val="6897BB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endParaRPr sz="900">
              <a:solidFill>
                <a:srgbClr val="6897BB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6897BB"/>
                </a:solidFill>
                <a:latin typeface="Roboto Mono"/>
                <a:ea typeface="Roboto Mono"/>
                <a:cs typeface="Roboto Mono"/>
                <a:sym typeface="Roboto Mono"/>
              </a:rPr>
              <a:t>       </a:t>
            </a:r>
            <a:r>
              <a:rPr lang="en" sz="900">
                <a:solidFill>
                  <a:srgbClr val="94558D"/>
                </a:solidFill>
                <a:latin typeface="Roboto Mono"/>
                <a:ea typeface="Roboto Mono"/>
                <a:cs typeface="Roboto Mono"/>
                <a:sym typeface="Roboto Mono"/>
              </a:rPr>
              <a:t>self</a:t>
            </a:r>
            <a:r>
              <a:rPr lang="en" sz="900">
                <a:solidFill>
                  <a:srgbClr val="A9B7C6"/>
                </a:solidFill>
                <a:latin typeface="Roboto Mono"/>
                <a:ea typeface="Roboto Mono"/>
                <a:cs typeface="Roboto Mono"/>
                <a:sym typeface="Roboto Mono"/>
              </a:rPr>
              <a:t>.jogador = Jogador(</a:t>
            </a:r>
            <a:r>
              <a:rPr lang="en" sz="900">
                <a:solidFill>
                  <a:srgbClr val="94558D"/>
                </a:solidFill>
                <a:latin typeface="Roboto Mono"/>
                <a:ea typeface="Roboto Mono"/>
                <a:cs typeface="Roboto Mono"/>
                <a:sym typeface="Roboto Mono"/>
              </a:rPr>
              <a:t>self</a:t>
            </a:r>
            <a:r>
              <a:rPr lang="en" sz="900">
                <a:solidFill>
                  <a:srgbClr val="A9B7C6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900">
              <a:solidFill>
                <a:srgbClr val="A9B7C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A9B7C6"/>
                </a:solidFill>
                <a:latin typeface="Roboto Mono"/>
                <a:ea typeface="Roboto Mono"/>
                <a:cs typeface="Roboto Mono"/>
                <a:sym typeface="Roboto Mono"/>
              </a:rPr>
              <a:t>       </a:t>
            </a:r>
            <a:r>
              <a:rPr lang="en" sz="900">
                <a:solidFill>
                  <a:srgbClr val="94558D"/>
                </a:solidFill>
                <a:latin typeface="Roboto Mono"/>
                <a:ea typeface="Roboto Mono"/>
                <a:cs typeface="Roboto Mono"/>
                <a:sym typeface="Roboto Mono"/>
              </a:rPr>
              <a:t>self</a:t>
            </a:r>
            <a:r>
              <a:rPr lang="en" sz="900">
                <a:solidFill>
                  <a:srgbClr val="A9B7C6"/>
                </a:solidFill>
                <a:latin typeface="Roboto Mono"/>
                <a:ea typeface="Roboto Mono"/>
                <a:cs typeface="Roboto Mono"/>
                <a:sym typeface="Roboto Mono"/>
              </a:rPr>
              <a:t>.obstaculos.clear()</a:t>
            </a:r>
            <a:endParaRPr sz="900">
              <a:solidFill>
                <a:srgbClr val="A9B7C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A9B7C6"/>
                </a:solidFill>
                <a:latin typeface="Roboto Mono"/>
                <a:ea typeface="Roboto Mono"/>
                <a:cs typeface="Roboto Mono"/>
                <a:sym typeface="Roboto Mono"/>
              </a:rPr>
              <a:t>       </a:t>
            </a:r>
            <a:r>
              <a:rPr lang="en" sz="900">
                <a:solidFill>
                  <a:srgbClr val="94558D"/>
                </a:solidFill>
                <a:latin typeface="Roboto Mono"/>
                <a:ea typeface="Roboto Mono"/>
                <a:cs typeface="Roboto Mono"/>
                <a:sym typeface="Roboto Mono"/>
              </a:rPr>
              <a:t>self</a:t>
            </a:r>
            <a:r>
              <a:rPr lang="en" sz="900">
                <a:solidFill>
                  <a:srgbClr val="A9B7C6"/>
                </a:solidFill>
                <a:latin typeface="Roboto Mono"/>
                <a:ea typeface="Roboto Mono"/>
                <a:cs typeface="Roboto Mono"/>
                <a:sym typeface="Roboto Mono"/>
              </a:rPr>
              <a:t>.inimigos.clear()</a:t>
            </a:r>
            <a:endParaRPr sz="900">
              <a:solidFill>
                <a:srgbClr val="A9B7C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A9B7C6"/>
                </a:solidFill>
                <a:latin typeface="Roboto Mono"/>
                <a:ea typeface="Roboto Mono"/>
                <a:cs typeface="Roboto Mono"/>
                <a:sym typeface="Roboto Mono"/>
              </a:rPr>
              <a:t>       </a:t>
            </a:r>
            <a:r>
              <a:rPr lang="en" sz="900">
                <a:solidFill>
                  <a:srgbClr val="94558D"/>
                </a:solidFill>
                <a:latin typeface="Roboto Mono"/>
                <a:ea typeface="Roboto Mono"/>
                <a:cs typeface="Roboto Mono"/>
                <a:sym typeface="Roboto Mono"/>
              </a:rPr>
              <a:t>self</a:t>
            </a:r>
            <a:r>
              <a:rPr lang="en" sz="900">
                <a:solidFill>
                  <a:srgbClr val="A9B7C6"/>
                </a:solidFill>
                <a:latin typeface="Roboto Mono"/>
                <a:ea typeface="Roboto Mono"/>
                <a:cs typeface="Roboto Mono"/>
                <a:sym typeface="Roboto Mono"/>
              </a:rPr>
              <a:t>.vidas.clear()</a:t>
            </a:r>
            <a:endParaRPr sz="900">
              <a:solidFill>
                <a:srgbClr val="A9B7C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A9B7C6"/>
                </a:solidFill>
                <a:latin typeface="Roboto Mono"/>
                <a:ea typeface="Roboto Mono"/>
                <a:cs typeface="Roboto Mono"/>
                <a:sym typeface="Roboto Mono"/>
              </a:rPr>
              <a:t>       </a:t>
            </a:r>
            <a:r>
              <a:rPr lang="en" sz="900">
                <a:solidFill>
                  <a:srgbClr val="94558D"/>
                </a:solidFill>
                <a:latin typeface="Roboto Mono"/>
                <a:ea typeface="Roboto Mono"/>
                <a:cs typeface="Roboto Mono"/>
                <a:sym typeface="Roboto Mono"/>
              </a:rPr>
              <a:t>self</a:t>
            </a:r>
            <a:r>
              <a:rPr lang="en" sz="900">
                <a:solidFill>
                  <a:srgbClr val="A9B7C6"/>
                </a:solidFill>
                <a:latin typeface="Roboto Mono"/>
                <a:ea typeface="Roboto Mono"/>
                <a:cs typeface="Roboto Mono"/>
                <a:sym typeface="Roboto Mono"/>
              </a:rPr>
              <a:t>.impulsionadores.clear()</a:t>
            </a:r>
            <a:endParaRPr sz="900">
              <a:solidFill>
                <a:srgbClr val="A9B7C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A9B7C6"/>
                </a:solidFill>
                <a:latin typeface="Roboto Mono"/>
                <a:ea typeface="Roboto Mono"/>
                <a:cs typeface="Roboto Mono"/>
                <a:sym typeface="Roboto Mono"/>
              </a:rPr>
              <a:t>       </a:t>
            </a:r>
            <a:r>
              <a:rPr lang="en" sz="900">
                <a:solidFill>
                  <a:srgbClr val="94558D"/>
                </a:solidFill>
                <a:latin typeface="Roboto Mono"/>
                <a:ea typeface="Roboto Mono"/>
                <a:cs typeface="Roboto Mono"/>
                <a:sym typeface="Roboto Mono"/>
              </a:rPr>
              <a:t>self</a:t>
            </a:r>
            <a:r>
              <a:rPr lang="en" sz="900">
                <a:solidFill>
                  <a:srgbClr val="A9B7C6"/>
                </a:solidFill>
                <a:latin typeface="Roboto Mono"/>
                <a:ea typeface="Roboto Mono"/>
                <a:cs typeface="Roboto Mono"/>
                <a:sym typeface="Roboto Mono"/>
              </a:rPr>
              <a:t>.tiros.clear()</a:t>
            </a:r>
            <a:endParaRPr sz="900">
              <a:solidFill>
                <a:srgbClr val="A9B7C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A9B7C6"/>
                </a:solidFill>
                <a:latin typeface="Roboto Mono"/>
                <a:ea typeface="Roboto Mono"/>
                <a:cs typeface="Roboto Mono"/>
                <a:sym typeface="Roboto Mono"/>
              </a:rPr>
              <a:t>       </a:t>
            </a:r>
            <a:r>
              <a:rPr lang="en" sz="900">
                <a:solidFill>
                  <a:srgbClr val="94558D"/>
                </a:solidFill>
                <a:latin typeface="Roboto Mono"/>
                <a:ea typeface="Roboto Mono"/>
                <a:cs typeface="Roboto Mono"/>
                <a:sym typeface="Roboto Mono"/>
              </a:rPr>
              <a:t>self</a:t>
            </a:r>
            <a:r>
              <a:rPr lang="en" sz="900">
                <a:solidFill>
                  <a:srgbClr val="A9B7C6"/>
                </a:solidFill>
                <a:latin typeface="Roboto Mono"/>
                <a:ea typeface="Roboto Mono"/>
                <a:cs typeface="Roboto Mono"/>
                <a:sym typeface="Roboto Mono"/>
              </a:rPr>
              <a:t>.tirosInimigo.clear()</a:t>
            </a:r>
            <a:endParaRPr sz="900">
              <a:solidFill>
                <a:srgbClr val="A9B7C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rgbClr val="A9B7C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A9B7C6"/>
                </a:solidFill>
                <a:latin typeface="Roboto Mono"/>
                <a:ea typeface="Roboto Mono"/>
                <a:cs typeface="Roboto Mono"/>
                <a:sym typeface="Roboto Mono"/>
              </a:rPr>
              <a:t>[...]</a:t>
            </a:r>
            <a:endParaRPr sz="900">
              <a:solidFill>
                <a:srgbClr val="A9B7C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rgbClr val="CC783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485" name="Google Shape;485;p65"/>
          <p:cNvCxnSpPr/>
          <p:nvPr/>
        </p:nvCxnSpPr>
        <p:spPr>
          <a:xfrm flipH="1" rot="10800000">
            <a:off x="2052925" y="3199400"/>
            <a:ext cx="313500" cy="2613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86" name="Google Shape;486;p65"/>
          <p:cNvSpPr txBox="1"/>
          <p:nvPr/>
        </p:nvSpPr>
        <p:spPr>
          <a:xfrm>
            <a:off x="2366425" y="2196975"/>
            <a:ext cx="1493100" cy="30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Listas de elementos preenchida com a função append em criaCenario em Cenario.py</a:t>
            </a:r>
            <a:endParaRPr sz="1200"/>
          </a:p>
        </p:txBody>
      </p:sp>
      <p:cxnSp>
        <p:nvCxnSpPr>
          <p:cNvPr id="487" name="Google Shape;487;p65"/>
          <p:cNvCxnSpPr/>
          <p:nvPr/>
        </p:nvCxnSpPr>
        <p:spPr>
          <a:xfrm>
            <a:off x="7532350" y="3483075"/>
            <a:ext cx="246300" cy="2985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88" name="Google Shape;488;p65"/>
          <p:cNvSpPr txBox="1"/>
          <p:nvPr/>
        </p:nvSpPr>
        <p:spPr>
          <a:xfrm>
            <a:off x="7532350" y="3714500"/>
            <a:ext cx="1239900" cy="16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Um único elemento</a:t>
            </a:r>
            <a:endParaRPr sz="12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66"/>
          <p:cNvSpPr txBox="1"/>
          <p:nvPr>
            <p:ph type="ctrTitle"/>
          </p:nvPr>
        </p:nvSpPr>
        <p:spPr>
          <a:xfrm>
            <a:off x="0" y="-1"/>
            <a:ext cx="91440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2900"/>
              <a:buFont typeface="Limelight"/>
              <a:buNone/>
            </a:pPr>
            <a:r>
              <a:rPr lang="en" sz="2900">
                <a:solidFill>
                  <a:srgbClr val="1155CC"/>
                </a:solidFill>
                <a:latin typeface="Limelight"/>
                <a:ea typeface="Limelight"/>
                <a:cs typeface="Limelight"/>
                <a:sym typeface="Limelight"/>
              </a:rPr>
              <a:t>FUNÇÕES DE COLISÃO</a:t>
            </a:r>
            <a:endParaRPr sz="2900">
              <a:solidFill>
                <a:srgbClr val="1155CC"/>
              </a:solidFill>
              <a:latin typeface="Limelight"/>
              <a:ea typeface="Limelight"/>
              <a:cs typeface="Limelight"/>
              <a:sym typeface="Limelight"/>
            </a:endParaRPr>
          </a:p>
        </p:txBody>
      </p:sp>
      <p:sp>
        <p:nvSpPr>
          <p:cNvPr id="495" name="Google Shape;495;p66"/>
          <p:cNvSpPr txBox="1"/>
          <p:nvPr/>
        </p:nvSpPr>
        <p:spPr>
          <a:xfrm>
            <a:off x="451675" y="963375"/>
            <a:ext cx="8315400" cy="22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2100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Desse modo, todos os elementos do jogo, exceto o jogador são na verdade uma lista de objetos de mesma classe.</a:t>
            </a:r>
            <a:endParaRPr sz="2100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sz="2100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2100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Para trabalhar com essas listas utilizamos métodos como:</a:t>
            </a:r>
            <a:endParaRPr sz="2100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sz="2100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619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2100"/>
              <a:buFont typeface="Century Gothic"/>
              <a:buChar char="-"/>
            </a:pPr>
            <a:r>
              <a:rPr lang="en" sz="2100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pop: remove o elemento mais “antigo” da lista</a:t>
            </a:r>
            <a:endParaRPr sz="2100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619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2100"/>
              <a:buFont typeface="Century Gothic"/>
              <a:buChar char="-"/>
            </a:pPr>
            <a:r>
              <a:rPr lang="en" sz="2100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index: retorna a posição do elemento desejado</a:t>
            </a:r>
            <a:endParaRPr sz="2100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619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2100"/>
              <a:buFont typeface="Century Gothic"/>
              <a:buChar char="-"/>
            </a:pPr>
            <a:r>
              <a:rPr lang="en" sz="2100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append: adiciona um elemento na lista</a:t>
            </a:r>
            <a:endParaRPr sz="2100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sz="2100">
              <a:solidFill>
                <a:srgbClr val="1155CC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sz="2100">
              <a:solidFill>
                <a:srgbClr val="1155CC"/>
              </a:solidFill>
              <a:highlight>
                <a:srgbClr val="FFFFFF"/>
              </a:highlight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sz="2100">
              <a:solidFill>
                <a:srgbClr val="1155CC"/>
              </a:solidFill>
              <a:highlight>
                <a:srgbClr val="FFFFFF"/>
              </a:highlight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sz="2100">
              <a:solidFill>
                <a:srgbClr val="1155CC"/>
              </a:solidFill>
              <a:highlight>
                <a:srgbClr val="FFFFFF"/>
              </a:highlight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sz="2100">
              <a:solidFill>
                <a:srgbClr val="1155CC"/>
              </a:solidFill>
              <a:highlight>
                <a:srgbClr val="FFFFFF"/>
              </a:highlight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sz="2100">
              <a:solidFill>
                <a:srgbClr val="1155CC"/>
              </a:solidFill>
              <a:highlight>
                <a:srgbClr val="FFFFFF"/>
              </a:highlight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2100">
                <a:solidFill>
                  <a:srgbClr val="1155CC"/>
                </a:solidFill>
                <a:highlight>
                  <a:srgbClr val="FFFFFF"/>
                </a:highlight>
              </a:rPr>
              <a:t>                                            </a:t>
            </a:r>
            <a:endParaRPr sz="2100">
              <a:solidFill>
                <a:srgbClr val="1155CC"/>
              </a:solidFill>
              <a:highlight>
                <a:srgbClr val="FFFFFF"/>
              </a:highlight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2100">
                <a:solidFill>
                  <a:srgbClr val="1155CC"/>
                </a:solidFill>
                <a:highlight>
                  <a:srgbClr val="FFFFFF"/>
                </a:highlight>
              </a:rPr>
              <a:t>                                           </a:t>
            </a:r>
            <a:endParaRPr b="1" i="0" sz="18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CC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96" name="Google Shape;496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5225" y="997249"/>
            <a:ext cx="235125" cy="2351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97" name="Google Shape;497;p66"/>
          <p:cNvCxnSpPr/>
          <p:nvPr/>
        </p:nvCxnSpPr>
        <p:spPr>
          <a:xfrm flipH="1" rot="10800000">
            <a:off x="2052925" y="3199400"/>
            <a:ext cx="313500" cy="2613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498" name="Google Shape;498;p6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5234" y="2336600"/>
            <a:ext cx="235125" cy="2351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67"/>
          <p:cNvSpPr txBox="1"/>
          <p:nvPr>
            <p:ph type="ctrTitle"/>
          </p:nvPr>
        </p:nvSpPr>
        <p:spPr>
          <a:xfrm>
            <a:off x="0" y="-1"/>
            <a:ext cx="91440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2900"/>
              <a:buFont typeface="Limelight"/>
              <a:buNone/>
            </a:pPr>
            <a:r>
              <a:rPr lang="en" sz="2900">
                <a:solidFill>
                  <a:srgbClr val="1155CC"/>
                </a:solidFill>
                <a:latin typeface="Limelight"/>
                <a:ea typeface="Limelight"/>
                <a:cs typeface="Limelight"/>
                <a:sym typeface="Limelight"/>
              </a:rPr>
              <a:t>FUNÇÕES DE COLISÃO</a:t>
            </a:r>
            <a:endParaRPr sz="2900">
              <a:solidFill>
                <a:srgbClr val="1155CC"/>
              </a:solidFill>
              <a:latin typeface="Limelight"/>
              <a:ea typeface="Limelight"/>
              <a:cs typeface="Limelight"/>
              <a:sym typeface="Limelight"/>
            </a:endParaRPr>
          </a:p>
        </p:txBody>
      </p:sp>
      <p:sp>
        <p:nvSpPr>
          <p:cNvPr id="505" name="Google Shape;505;p67"/>
          <p:cNvSpPr txBox="1"/>
          <p:nvPr/>
        </p:nvSpPr>
        <p:spPr>
          <a:xfrm>
            <a:off x="414300" y="730000"/>
            <a:ext cx="8315400" cy="29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n" sz="1800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	Transcreva o código de colisão entre o jogador e os obstáculos no arquivo Obstaculos.py</a:t>
            </a:r>
            <a:endParaRPr b="1" i="0" sz="1800" u="none" cap="none" strike="noStrike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CC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06" name="Google Shape;506;p67"/>
          <p:cNvSpPr/>
          <p:nvPr/>
        </p:nvSpPr>
        <p:spPr>
          <a:xfrm>
            <a:off x="130200" y="1525050"/>
            <a:ext cx="8883600" cy="2942100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CC7832"/>
                </a:solidFill>
                <a:latin typeface="Roboto Mono"/>
                <a:ea typeface="Roboto Mono"/>
                <a:cs typeface="Roboto Mono"/>
                <a:sym typeface="Roboto Mono"/>
              </a:rPr>
              <a:t>def </a:t>
            </a:r>
            <a:r>
              <a:rPr lang="en" sz="900">
                <a:solidFill>
                  <a:srgbClr val="FFC66D"/>
                </a:solidFill>
                <a:latin typeface="Roboto Mono"/>
                <a:ea typeface="Roboto Mono"/>
                <a:cs typeface="Roboto Mono"/>
                <a:sym typeface="Roboto Mono"/>
              </a:rPr>
              <a:t>checarColisoes</a:t>
            </a:r>
            <a:r>
              <a:rPr lang="en" sz="900">
                <a:solidFill>
                  <a:srgbClr val="A9B7C6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900">
                <a:solidFill>
                  <a:srgbClr val="94558D"/>
                </a:solidFill>
                <a:latin typeface="Roboto Mono"/>
                <a:ea typeface="Roboto Mono"/>
                <a:cs typeface="Roboto Mono"/>
                <a:sym typeface="Roboto Mono"/>
              </a:rPr>
              <a:t>self</a:t>
            </a:r>
            <a:r>
              <a:rPr lang="en" sz="900">
                <a:solidFill>
                  <a:srgbClr val="CC7832"/>
                </a:solidFill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n" sz="900">
                <a:solidFill>
                  <a:srgbClr val="A9B7C6"/>
                </a:solidFill>
                <a:latin typeface="Roboto Mono"/>
                <a:ea typeface="Roboto Mono"/>
                <a:cs typeface="Roboto Mono"/>
                <a:sym typeface="Roboto Mono"/>
              </a:rPr>
              <a:t>game):</a:t>
            </a:r>
            <a:endParaRPr sz="900">
              <a:solidFill>
                <a:srgbClr val="A9B7C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rgbClr val="80808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808080"/>
                </a:solidFill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lang="en" sz="900">
                <a:solidFill>
                  <a:srgbClr val="CC7832"/>
                </a:solidFill>
                <a:latin typeface="Roboto Mono"/>
                <a:ea typeface="Roboto Mono"/>
                <a:cs typeface="Roboto Mono"/>
                <a:sym typeface="Roboto Mono"/>
              </a:rPr>
              <a:t>if </a:t>
            </a:r>
            <a:r>
              <a:rPr lang="en" sz="900">
                <a:solidFill>
                  <a:srgbClr val="94558D"/>
                </a:solidFill>
                <a:latin typeface="Roboto Mono"/>
                <a:ea typeface="Roboto Mono"/>
                <a:cs typeface="Roboto Mono"/>
                <a:sym typeface="Roboto Mono"/>
              </a:rPr>
              <a:t>self</a:t>
            </a:r>
            <a:r>
              <a:rPr lang="en" sz="900">
                <a:solidFill>
                  <a:srgbClr val="A9B7C6"/>
                </a:solidFill>
                <a:latin typeface="Roboto Mono"/>
                <a:ea typeface="Roboto Mono"/>
                <a:cs typeface="Roboto Mono"/>
                <a:sym typeface="Roboto Mono"/>
              </a:rPr>
              <a:t>.rect.colliderect(game.jogador):</a:t>
            </a:r>
            <a:endParaRPr sz="900">
              <a:solidFill>
                <a:srgbClr val="A9B7C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A9B7C6"/>
                </a:solidFill>
                <a:latin typeface="Roboto Mono"/>
                <a:ea typeface="Roboto Mono"/>
                <a:cs typeface="Roboto Mono"/>
                <a:sym typeface="Roboto Mono"/>
              </a:rPr>
              <a:t>       colisoes = pygame.sprite.spritecollide(game.jogador</a:t>
            </a:r>
            <a:r>
              <a:rPr lang="en" sz="900">
                <a:solidFill>
                  <a:srgbClr val="CC7832"/>
                </a:solidFill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n" sz="900">
                <a:solidFill>
                  <a:srgbClr val="A9B7C6"/>
                </a:solidFill>
                <a:latin typeface="Roboto Mono"/>
                <a:ea typeface="Roboto Mono"/>
                <a:cs typeface="Roboto Mono"/>
                <a:sym typeface="Roboto Mono"/>
              </a:rPr>
              <a:t>game.obstaculos</a:t>
            </a:r>
            <a:r>
              <a:rPr lang="en" sz="900">
                <a:solidFill>
                  <a:srgbClr val="CC7832"/>
                </a:solidFill>
                <a:latin typeface="Roboto Mono"/>
                <a:ea typeface="Roboto Mono"/>
                <a:cs typeface="Roboto Mono"/>
                <a:sym typeface="Roboto Mono"/>
              </a:rPr>
              <a:t>, False</a:t>
            </a:r>
            <a:r>
              <a:rPr lang="en" sz="900">
                <a:solidFill>
                  <a:srgbClr val="A9B7C6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900">
              <a:solidFill>
                <a:srgbClr val="A9B7C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A9B7C6"/>
                </a:solidFill>
                <a:latin typeface="Roboto Mono"/>
                <a:ea typeface="Roboto Mono"/>
                <a:cs typeface="Roboto Mono"/>
                <a:sym typeface="Roboto Mono"/>
              </a:rPr>
              <a:t>       callback = pygame.sprite.collide_mask</a:t>
            </a:r>
            <a:endParaRPr sz="900">
              <a:solidFill>
                <a:srgbClr val="A9B7C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A9B7C6"/>
                </a:solidFill>
                <a:latin typeface="Roboto Mono"/>
                <a:ea typeface="Roboto Mono"/>
                <a:cs typeface="Roboto Mono"/>
                <a:sym typeface="Roboto Mono"/>
              </a:rPr>
              <a:t>       colisao = pygame.sprite.spritecollideany(game.jogador</a:t>
            </a:r>
            <a:r>
              <a:rPr lang="en" sz="900">
                <a:solidFill>
                  <a:srgbClr val="CC7832"/>
                </a:solidFill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n" sz="900">
                <a:solidFill>
                  <a:srgbClr val="A9B7C6"/>
                </a:solidFill>
                <a:latin typeface="Roboto Mono"/>
                <a:ea typeface="Roboto Mono"/>
                <a:cs typeface="Roboto Mono"/>
                <a:sym typeface="Roboto Mono"/>
              </a:rPr>
              <a:t>colisoes</a:t>
            </a:r>
            <a:r>
              <a:rPr lang="en" sz="900">
                <a:solidFill>
                  <a:srgbClr val="CC7832"/>
                </a:solidFill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n" sz="900">
                <a:solidFill>
                  <a:srgbClr val="A9B7C6"/>
                </a:solidFill>
                <a:latin typeface="Roboto Mono"/>
                <a:ea typeface="Roboto Mono"/>
                <a:cs typeface="Roboto Mono"/>
                <a:sym typeface="Roboto Mono"/>
              </a:rPr>
              <a:t>callback)</a:t>
            </a:r>
            <a:endParaRPr sz="900">
              <a:solidFill>
                <a:srgbClr val="A9B7C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A9B7C6"/>
                </a:solidFill>
                <a:latin typeface="Roboto Mono"/>
                <a:ea typeface="Roboto Mono"/>
                <a:cs typeface="Roboto Mono"/>
                <a:sym typeface="Roboto Mono"/>
              </a:rPr>
              <a:t>       </a:t>
            </a:r>
            <a:r>
              <a:rPr lang="en" sz="900">
                <a:solidFill>
                  <a:srgbClr val="CC7832"/>
                </a:solidFill>
                <a:latin typeface="Roboto Mono"/>
                <a:ea typeface="Roboto Mono"/>
                <a:cs typeface="Roboto Mono"/>
                <a:sym typeface="Roboto Mono"/>
              </a:rPr>
              <a:t>if </a:t>
            </a:r>
            <a:r>
              <a:rPr lang="en" sz="900">
                <a:solidFill>
                  <a:srgbClr val="A9B7C6"/>
                </a:solidFill>
                <a:latin typeface="Roboto Mono"/>
                <a:ea typeface="Roboto Mono"/>
                <a:cs typeface="Roboto Mono"/>
                <a:sym typeface="Roboto Mono"/>
              </a:rPr>
              <a:t>colisao:</a:t>
            </a:r>
            <a:endParaRPr sz="900">
              <a:solidFill>
                <a:srgbClr val="A9B7C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A9B7C6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</a:t>
            </a:r>
            <a:r>
              <a:rPr lang="en" sz="900">
                <a:solidFill>
                  <a:srgbClr val="CC7832"/>
                </a:solidFill>
                <a:latin typeface="Roboto Mono"/>
                <a:ea typeface="Roboto Mono"/>
                <a:cs typeface="Roboto Mono"/>
                <a:sym typeface="Roboto Mono"/>
              </a:rPr>
              <a:t>if </a:t>
            </a:r>
            <a:r>
              <a:rPr lang="en" sz="900">
                <a:solidFill>
                  <a:srgbClr val="A9B7C6"/>
                </a:solidFill>
                <a:latin typeface="Roboto Mono"/>
                <a:ea typeface="Roboto Mono"/>
                <a:cs typeface="Roboto Mono"/>
                <a:sym typeface="Roboto Mono"/>
              </a:rPr>
              <a:t>game.ehInvencivel:</a:t>
            </a:r>
            <a:endParaRPr sz="900">
              <a:solidFill>
                <a:srgbClr val="A9B7C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A9B7C6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 game.obstaculos.pop(game.obstaculos.index(</a:t>
            </a:r>
            <a:r>
              <a:rPr lang="en" sz="900">
                <a:solidFill>
                  <a:srgbClr val="94558D"/>
                </a:solidFill>
                <a:latin typeface="Roboto Mono"/>
                <a:ea typeface="Roboto Mono"/>
                <a:cs typeface="Roboto Mono"/>
                <a:sym typeface="Roboto Mono"/>
              </a:rPr>
              <a:t>self</a:t>
            </a:r>
            <a:r>
              <a:rPr lang="en" sz="900">
                <a:solidFill>
                  <a:srgbClr val="A9B7C6"/>
                </a:solidFill>
                <a:latin typeface="Roboto Mono"/>
                <a:ea typeface="Roboto Mono"/>
                <a:cs typeface="Roboto Mono"/>
                <a:sym typeface="Roboto Mono"/>
              </a:rPr>
              <a:t>))</a:t>
            </a:r>
            <a:endParaRPr sz="900">
              <a:solidFill>
                <a:srgbClr val="A9B7C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A9B7C6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</a:t>
            </a:r>
            <a:r>
              <a:rPr lang="en" sz="900">
                <a:solidFill>
                  <a:srgbClr val="CC7832"/>
                </a:solidFill>
                <a:latin typeface="Roboto Mono"/>
                <a:ea typeface="Roboto Mono"/>
                <a:cs typeface="Roboto Mono"/>
                <a:sym typeface="Roboto Mono"/>
              </a:rPr>
              <a:t>else</a:t>
            </a:r>
            <a:r>
              <a:rPr lang="en" sz="900">
                <a:solidFill>
                  <a:srgbClr val="A9B7C6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sz="900">
              <a:solidFill>
                <a:srgbClr val="A9B7C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A9B7C6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 </a:t>
            </a:r>
            <a:r>
              <a:rPr lang="en" sz="900">
                <a:solidFill>
                  <a:srgbClr val="CC7832"/>
                </a:solidFill>
                <a:latin typeface="Roboto Mono"/>
                <a:ea typeface="Roboto Mono"/>
                <a:cs typeface="Roboto Mono"/>
                <a:sym typeface="Roboto Mono"/>
              </a:rPr>
              <a:t>if </a:t>
            </a:r>
            <a:r>
              <a:rPr lang="en" sz="900">
                <a:solidFill>
                  <a:srgbClr val="A9B7C6"/>
                </a:solidFill>
                <a:latin typeface="Roboto Mono"/>
                <a:ea typeface="Roboto Mono"/>
                <a:cs typeface="Roboto Mono"/>
                <a:sym typeface="Roboto Mono"/>
              </a:rPr>
              <a:t>game.vidasExtras &gt; </a:t>
            </a:r>
            <a:r>
              <a:rPr lang="en" sz="900">
                <a:solidFill>
                  <a:srgbClr val="6897BB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lang="en" sz="900">
                <a:solidFill>
                  <a:srgbClr val="A9B7C6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sz="900">
              <a:solidFill>
                <a:srgbClr val="A9B7C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A9B7C6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     game.obstaculos.pop(game.obstaculos.index(</a:t>
            </a:r>
            <a:r>
              <a:rPr lang="en" sz="900">
                <a:solidFill>
                  <a:srgbClr val="94558D"/>
                </a:solidFill>
                <a:latin typeface="Roboto Mono"/>
                <a:ea typeface="Roboto Mono"/>
                <a:cs typeface="Roboto Mono"/>
                <a:sym typeface="Roboto Mono"/>
              </a:rPr>
              <a:t>self</a:t>
            </a:r>
            <a:r>
              <a:rPr lang="en" sz="900">
                <a:solidFill>
                  <a:srgbClr val="A9B7C6"/>
                </a:solidFill>
                <a:latin typeface="Roboto Mono"/>
                <a:ea typeface="Roboto Mono"/>
                <a:cs typeface="Roboto Mono"/>
                <a:sym typeface="Roboto Mono"/>
              </a:rPr>
              <a:t>))</a:t>
            </a:r>
            <a:endParaRPr sz="900">
              <a:solidFill>
                <a:srgbClr val="A9B7C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A9B7C6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     game.vidasExtras = game.vidasExtras - </a:t>
            </a:r>
            <a:r>
              <a:rPr lang="en" sz="900">
                <a:solidFill>
                  <a:srgbClr val="6897BB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endParaRPr sz="900">
              <a:solidFill>
                <a:srgbClr val="6897BB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6897BB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 </a:t>
            </a:r>
            <a:r>
              <a:rPr lang="en" sz="900">
                <a:solidFill>
                  <a:srgbClr val="CC7832"/>
                </a:solidFill>
                <a:latin typeface="Roboto Mono"/>
                <a:ea typeface="Roboto Mono"/>
                <a:cs typeface="Roboto Mono"/>
                <a:sym typeface="Roboto Mono"/>
              </a:rPr>
              <a:t>else</a:t>
            </a:r>
            <a:r>
              <a:rPr lang="en" sz="900">
                <a:solidFill>
                  <a:srgbClr val="A9B7C6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sz="900">
              <a:solidFill>
                <a:srgbClr val="A9B7C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A9B7C6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     game.ultimaTela = </a:t>
            </a:r>
            <a:r>
              <a:rPr lang="en" sz="900">
                <a:solidFill>
                  <a:srgbClr val="6A8759"/>
                </a:solidFill>
                <a:latin typeface="Roboto Mono"/>
                <a:ea typeface="Roboto Mono"/>
                <a:cs typeface="Roboto Mono"/>
                <a:sym typeface="Roboto Mono"/>
              </a:rPr>
              <a:t>'Tela de Jogo'</a:t>
            </a:r>
            <a:endParaRPr sz="900">
              <a:solidFill>
                <a:srgbClr val="6A875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6A8759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     </a:t>
            </a:r>
            <a:r>
              <a:rPr lang="en" sz="900">
                <a:solidFill>
                  <a:srgbClr val="A9B7C6"/>
                </a:solidFill>
                <a:latin typeface="Roboto Mono"/>
                <a:ea typeface="Roboto Mono"/>
                <a:cs typeface="Roboto Mono"/>
                <a:sym typeface="Roboto Mono"/>
              </a:rPr>
              <a:t>game.telaAtual = </a:t>
            </a:r>
            <a:r>
              <a:rPr lang="en" sz="900">
                <a:solidFill>
                  <a:srgbClr val="6A8759"/>
                </a:solidFill>
                <a:latin typeface="Roboto Mono"/>
                <a:ea typeface="Roboto Mono"/>
                <a:cs typeface="Roboto Mono"/>
                <a:sym typeface="Roboto Mono"/>
              </a:rPr>
              <a:t>'Tela de Fim</a:t>
            </a:r>
            <a:r>
              <a:rPr lang="en" sz="900">
                <a:solidFill>
                  <a:srgbClr val="6A8759"/>
                </a:solidFill>
                <a:latin typeface="Roboto Mono"/>
                <a:ea typeface="Roboto Mono"/>
                <a:cs typeface="Roboto Mono"/>
                <a:sym typeface="Roboto Mono"/>
              </a:rPr>
              <a:t>'</a:t>
            </a:r>
            <a:endParaRPr sz="900">
              <a:solidFill>
                <a:srgbClr val="6A875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rgbClr val="4DD0E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68"/>
          <p:cNvSpPr txBox="1"/>
          <p:nvPr>
            <p:ph type="ctrTitle"/>
          </p:nvPr>
        </p:nvSpPr>
        <p:spPr>
          <a:xfrm>
            <a:off x="1632375" y="1281800"/>
            <a:ext cx="5970600" cy="22488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2900"/>
              <a:buFont typeface="Limelight"/>
              <a:buNone/>
            </a:pPr>
            <a:r>
              <a:rPr lang="en" sz="5000">
                <a:solidFill>
                  <a:srgbClr val="1155CC"/>
                </a:solidFill>
                <a:latin typeface="Limelight"/>
                <a:ea typeface="Limelight"/>
                <a:cs typeface="Limelight"/>
                <a:sym typeface="Limelight"/>
              </a:rPr>
              <a:t>QUAIS COLISÕES PRECISAMOS IMPLEMENTAR??</a:t>
            </a:r>
            <a:endParaRPr sz="5000">
              <a:solidFill>
                <a:srgbClr val="1155CC"/>
              </a:solidFill>
              <a:latin typeface="Limelight"/>
              <a:ea typeface="Limelight"/>
              <a:cs typeface="Limelight"/>
              <a:sym typeface="Limeligh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2"/>
          <p:cNvSpPr txBox="1"/>
          <p:nvPr/>
        </p:nvSpPr>
        <p:spPr>
          <a:xfrm>
            <a:off x="169331" y="1044225"/>
            <a:ext cx="8734800" cy="4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342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67" name="Google Shape;267;p42"/>
          <p:cNvSpPr txBox="1"/>
          <p:nvPr>
            <p:ph idx="4294967295" type="ctrTitle"/>
          </p:nvPr>
        </p:nvSpPr>
        <p:spPr>
          <a:xfrm>
            <a:off x="0" y="856100"/>
            <a:ext cx="9144000" cy="1875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2900"/>
              <a:buFont typeface="Limelight"/>
              <a:buNone/>
            </a:pPr>
            <a:r>
              <a:rPr lang="en" sz="6000">
                <a:solidFill>
                  <a:srgbClr val="1155CC"/>
                </a:solidFill>
                <a:latin typeface="Limelight"/>
                <a:ea typeface="Limelight"/>
                <a:cs typeface="Limelight"/>
                <a:sym typeface="Limelight"/>
              </a:rPr>
              <a:t>Continuando o</a:t>
            </a:r>
            <a:endParaRPr sz="6000">
              <a:solidFill>
                <a:srgbClr val="1155CC"/>
              </a:solidFill>
              <a:latin typeface="Limelight"/>
              <a:ea typeface="Limelight"/>
              <a:cs typeface="Limelight"/>
              <a:sym typeface="Limelight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2900"/>
              <a:buFont typeface="Limelight"/>
              <a:buNone/>
            </a:pPr>
            <a:r>
              <a:rPr lang="en" sz="6000">
                <a:solidFill>
                  <a:srgbClr val="1155CC"/>
                </a:solidFill>
                <a:latin typeface="Limelight"/>
                <a:ea typeface="Limelight"/>
                <a:cs typeface="Limelight"/>
                <a:sym typeface="Limelight"/>
              </a:rPr>
              <a:t>cenário...</a:t>
            </a:r>
            <a:endParaRPr sz="6000">
              <a:solidFill>
                <a:srgbClr val="1155CC"/>
              </a:solidFill>
              <a:latin typeface="Limelight"/>
              <a:ea typeface="Limelight"/>
              <a:cs typeface="Limelight"/>
              <a:sym typeface="Limelight"/>
            </a:endParaRPr>
          </a:p>
        </p:txBody>
      </p:sp>
      <p:pic>
        <p:nvPicPr>
          <p:cNvPr id="268" name="Google Shape;268;p42"/>
          <p:cNvPicPr preferRelativeResize="0"/>
          <p:nvPr/>
        </p:nvPicPr>
        <p:blipFill rotWithShape="1">
          <a:blip r:embed="rId3">
            <a:alphaModFix/>
          </a:blip>
          <a:srcRect b="19299" l="41873" r="44645" t="69542"/>
          <a:stretch/>
        </p:blipFill>
        <p:spPr>
          <a:xfrm>
            <a:off x="3793538" y="4423550"/>
            <a:ext cx="1486385" cy="6775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61200" y="0"/>
            <a:ext cx="2682809" cy="831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4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" y="3135788"/>
            <a:ext cx="2007600" cy="20076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69"/>
          <p:cNvSpPr txBox="1"/>
          <p:nvPr>
            <p:ph type="ctrTitle"/>
          </p:nvPr>
        </p:nvSpPr>
        <p:spPr>
          <a:xfrm>
            <a:off x="1632375" y="1281800"/>
            <a:ext cx="5970600" cy="22488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2900"/>
              <a:buFont typeface="Limelight"/>
              <a:buNone/>
            </a:pPr>
            <a:r>
              <a:rPr lang="en" sz="5000">
                <a:solidFill>
                  <a:srgbClr val="1155CC"/>
                </a:solidFill>
                <a:latin typeface="Limelight"/>
                <a:ea typeface="Limelight"/>
                <a:cs typeface="Limelight"/>
                <a:sym typeface="Limelight"/>
              </a:rPr>
              <a:t>QUAIS CONDIÇÕES VAMOS QUERER??</a:t>
            </a:r>
            <a:endParaRPr sz="5000">
              <a:solidFill>
                <a:srgbClr val="1155CC"/>
              </a:solidFill>
              <a:latin typeface="Limelight"/>
              <a:ea typeface="Limelight"/>
              <a:cs typeface="Limelight"/>
              <a:sym typeface="Limelight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70"/>
          <p:cNvSpPr txBox="1"/>
          <p:nvPr>
            <p:ph type="ctrTitle"/>
          </p:nvPr>
        </p:nvSpPr>
        <p:spPr>
          <a:xfrm>
            <a:off x="0" y="98024"/>
            <a:ext cx="91440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2900"/>
              <a:buFont typeface="Limelight"/>
              <a:buNone/>
            </a:pPr>
            <a:r>
              <a:rPr lang="en" sz="2900">
                <a:solidFill>
                  <a:srgbClr val="1155CC"/>
                </a:solidFill>
                <a:latin typeface="Limelight"/>
                <a:ea typeface="Limelight"/>
                <a:cs typeface="Limelight"/>
                <a:sym typeface="Limelight"/>
              </a:rPr>
              <a:t>Colisões e condições</a:t>
            </a:r>
            <a:endParaRPr sz="2900">
              <a:solidFill>
                <a:srgbClr val="1155CC"/>
              </a:solidFill>
              <a:latin typeface="Limelight"/>
              <a:ea typeface="Limelight"/>
              <a:cs typeface="Limelight"/>
              <a:sym typeface="Limelight"/>
            </a:endParaRPr>
          </a:p>
        </p:txBody>
      </p:sp>
      <p:pic>
        <p:nvPicPr>
          <p:cNvPr id="525" name="Google Shape;525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9322" y="1002400"/>
            <a:ext cx="235125" cy="235142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7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9325" y="3786587"/>
            <a:ext cx="235125" cy="235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9334" y="1700425"/>
            <a:ext cx="235125" cy="235142"/>
          </a:xfrm>
          <a:prstGeom prst="rect">
            <a:avLst/>
          </a:prstGeom>
          <a:noFill/>
          <a:ln>
            <a:noFill/>
          </a:ln>
        </p:spPr>
      </p:pic>
      <p:sp>
        <p:nvSpPr>
          <p:cNvPr id="528" name="Google Shape;528;p70"/>
          <p:cNvSpPr txBox="1"/>
          <p:nvPr/>
        </p:nvSpPr>
        <p:spPr>
          <a:xfrm>
            <a:off x="754300" y="846100"/>
            <a:ext cx="7965900" cy="9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70C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Obstáculo e jogador:</a:t>
            </a:r>
            <a:r>
              <a:rPr lang="en" sz="1800">
                <a:solidFill>
                  <a:srgbClr val="0070C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jogador perde uma vida, obstáculo some; se acabar todas as vidas do jogador, irá para a tela de fim de jogo;</a:t>
            </a:r>
            <a:endParaRPr/>
          </a:p>
        </p:txBody>
      </p:sp>
      <p:sp>
        <p:nvSpPr>
          <p:cNvPr id="529" name="Google Shape;529;p70"/>
          <p:cNvSpPr txBox="1"/>
          <p:nvPr/>
        </p:nvSpPr>
        <p:spPr>
          <a:xfrm>
            <a:off x="765350" y="3672988"/>
            <a:ext cx="74169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70C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Inimigo </a:t>
            </a:r>
            <a:r>
              <a:rPr b="1" lang="en" sz="1800">
                <a:solidFill>
                  <a:srgbClr val="0070C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 jogador:</a:t>
            </a:r>
            <a:r>
              <a:rPr lang="en" sz="1800">
                <a:solidFill>
                  <a:srgbClr val="0070C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irá para a tela de fim de jogo;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30" name="Google Shape;530;p70"/>
          <p:cNvSpPr txBox="1"/>
          <p:nvPr/>
        </p:nvSpPr>
        <p:spPr>
          <a:xfrm>
            <a:off x="786813" y="1578575"/>
            <a:ext cx="79659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70C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Vida e</a:t>
            </a:r>
            <a:r>
              <a:rPr b="1" lang="en" sz="1800">
                <a:solidFill>
                  <a:srgbClr val="0070C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jogador:</a:t>
            </a:r>
            <a:r>
              <a:rPr lang="en" sz="1800">
                <a:solidFill>
                  <a:srgbClr val="0070C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vida some e uma vida é aumentada para o jogador; 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531" name="Google Shape;531;p7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9325" y="3035974"/>
            <a:ext cx="235125" cy="235125"/>
          </a:xfrm>
          <a:prstGeom prst="rect">
            <a:avLst/>
          </a:prstGeom>
          <a:noFill/>
          <a:ln>
            <a:noFill/>
          </a:ln>
        </p:spPr>
      </p:pic>
      <p:sp>
        <p:nvSpPr>
          <p:cNvPr id="532" name="Google Shape;532;p70"/>
          <p:cNvSpPr txBox="1"/>
          <p:nvPr/>
        </p:nvSpPr>
        <p:spPr>
          <a:xfrm>
            <a:off x="732850" y="2171750"/>
            <a:ext cx="80199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70C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Impulsionador </a:t>
            </a:r>
            <a:r>
              <a:rPr b="1" lang="en" sz="1800">
                <a:solidFill>
                  <a:srgbClr val="0070C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 jogador:</a:t>
            </a:r>
            <a:r>
              <a:rPr lang="en" sz="1800">
                <a:solidFill>
                  <a:srgbClr val="0070C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impulsionador some e o jogador se torna invencível;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33" name="Google Shape;533;p70"/>
          <p:cNvSpPr txBox="1"/>
          <p:nvPr/>
        </p:nvSpPr>
        <p:spPr>
          <a:xfrm>
            <a:off x="732850" y="2922375"/>
            <a:ext cx="79875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70C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Tiros </a:t>
            </a:r>
            <a:r>
              <a:rPr b="1" lang="en" sz="1800">
                <a:solidFill>
                  <a:srgbClr val="0070C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 jogador/inimigo/tiro:</a:t>
            </a:r>
            <a:r>
              <a:rPr lang="en" sz="1800">
                <a:solidFill>
                  <a:srgbClr val="0070C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tiro some e uma vida é retirada do  jogador ou do inimigo, se a colisão for entre tiros ambos somem.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534" name="Google Shape;534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9334" y="2285325"/>
            <a:ext cx="235125" cy="2351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0" name="Google Shape;540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65878" y="0"/>
            <a:ext cx="914982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41" name="Google Shape;541;p71"/>
          <p:cNvSpPr txBox="1"/>
          <p:nvPr>
            <p:ph type="ctrTitle"/>
          </p:nvPr>
        </p:nvSpPr>
        <p:spPr>
          <a:xfrm>
            <a:off x="0" y="489549"/>
            <a:ext cx="91440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2900"/>
              <a:buFont typeface="Limelight"/>
              <a:buNone/>
            </a:pPr>
            <a:r>
              <a:rPr lang="en" sz="2900">
                <a:solidFill>
                  <a:srgbClr val="1155CC"/>
                </a:solidFill>
                <a:latin typeface="Limelight"/>
                <a:ea typeface="Limelight"/>
                <a:cs typeface="Limelight"/>
                <a:sym typeface="Limelight"/>
              </a:rPr>
              <a:t>EXERCÍCIO</a:t>
            </a:r>
            <a:endParaRPr sz="2900">
              <a:solidFill>
                <a:srgbClr val="1155CC"/>
              </a:solidFill>
              <a:latin typeface="Limelight"/>
              <a:ea typeface="Limelight"/>
              <a:cs typeface="Limelight"/>
              <a:sym typeface="Limelight"/>
            </a:endParaRPr>
          </a:p>
        </p:txBody>
      </p:sp>
      <p:sp>
        <p:nvSpPr>
          <p:cNvPr id="542" name="Google Shape;542;p71"/>
          <p:cNvSpPr txBox="1"/>
          <p:nvPr/>
        </p:nvSpPr>
        <p:spPr>
          <a:xfrm>
            <a:off x="414338" y="1328963"/>
            <a:ext cx="8315400" cy="24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98450" lvl="0" marL="3429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2100"/>
              <a:buFont typeface="Century Gothic"/>
              <a:buChar char="●"/>
            </a:pPr>
            <a:r>
              <a:rPr b="0" i="0" lang="en" sz="2100" u="none" cap="none" strike="noStrike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Implemente a colisão d</a:t>
            </a:r>
            <a:r>
              <a:rPr lang="en" sz="2100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jogador com a vida no arquivo Vida.py usando rect.colliderect. As condições são que a vida deve sumir ao entrar em contato com o jogador e a quantidade de vidas extra (game.vidasExtras) do jogador deve ser aumentada em 1 unidade. </a:t>
            </a:r>
            <a:endParaRPr sz="2100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114300" lvl="0" marL="12573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1" i="0" sz="2100" u="none" cap="none" strike="noStrike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114300" lvl="0" marL="12573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en" sz="2100" u="none" cap="none" strike="noStrike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Dica: </a:t>
            </a:r>
            <a:r>
              <a:rPr lang="en" sz="2100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Implementação da colisão entre jogador e obstáculo (slide 22)</a:t>
            </a:r>
            <a:endParaRPr b="0" i="0" sz="2100" u="none" cap="none" strike="noStrike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342900" lvl="0" marL="3429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3429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CC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543" name="Google Shape;543;p7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60273" y="-60273"/>
            <a:ext cx="1275826" cy="1275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44" name="Google Shape;544;p7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842344" y="4011067"/>
            <a:ext cx="1301663" cy="11324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0" name="Google Shape;550;p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65878" y="0"/>
            <a:ext cx="914982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51" name="Google Shape;551;p72"/>
          <p:cNvSpPr txBox="1"/>
          <p:nvPr>
            <p:ph type="ctrTitle"/>
          </p:nvPr>
        </p:nvSpPr>
        <p:spPr>
          <a:xfrm>
            <a:off x="0" y="489549"/>
            <a:ext cx="91440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2900"/>
              <a:buFont typeface="Limelight"/>
              <a:buNone/>
            </a:pPr>
            <a:r>
              <a:rPr lang="en" sz="2900">
                <a:solidFill>
                  <a:srgbClr val="1155CC"/>
                </a:solidFill>
                <a:latin typeface="Limelight"/>
                <a:ea typeface="Limelight"/>
                <a:cs typeface="Limelight"/>
                <a:sym typeface="Limelight"/>
              </a:rPr>
              <a:t>EXERCÍCIO</a:t>
            </a:r>
            <a:endParaRPr sz="2900">
              <a:solidFill>
                <a:srgbClr val="1155CC"/>
              </a:solidFill>
              <a:latin typeface="Limelight"/>
              <a:ea typeface="Limelight"/>
              <a:cs typeface="Limelight"/>
              <a:sym typeface="Limelight"/>
            </a:endParaRPr>
          </a:p>
        </p:txBody>
      </p:sp>
      <p:sp>
        <p:nvSpPr>
          <p:cNvPr id="552" name="Google Shape;552;p72"/>
          <p:cNvSpPr txBox="1"/>
          <p:nvPr/>
        </p:nvSpPr>
        <p:spPr>
          <a:xfrm>
            <a:off x="414288" y="1215538"/>
            <a:ext cx="8315400" cy="24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98450" lvl="0" marL="3429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2100"/>
              <a:buFont typeface="Century Gothic"/>
              <a:buChar char="●"/>
            </a:pPr>
            <a:r>
              <a:rPr lang="en" sz="2100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Implemente a colisão do jogador com o impulsionador no arquivo Impulsionador.py usando ‘máscara’. As condições são que o impulsionador deve sumir ao entrar em contato com o jogador e a variável invencibilidade do jogador (game.ehInvencivel) deve se tornar verdadeira (=True) durante um tempo</a:t>
            </a:r>
            <a:r>
              <a:rPr lang="en" sz="1000">
                <a:solidFill>
                  <a:schemeClr val="dk1"/>
                </a:solidFill>
                <a:highlight>
                  <a:srgbClr val="E4E8EE"/>
                </a:highlight>
              </a:rPr>
              <a:t> </a:t>
            </a:r>
            <a:endParaRPr sz="2100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12573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lang="en" sz="2100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sz="2100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3429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CC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553" name="Google Shape;553;p7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60273" y="-60273"/>
            <a:ext cx="1275826" cy="1275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54" name="Google Shape;554;p7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842344" y="4011067"/>
            <a:ext cx="1301663" cy="1132444"/>
          </a:xfrm>
          <a:prstGeom prst="rect">
            <a:avLst/>
          </a:prstGeom>
          <a:noFill/>
          <a:ln>
            <a:noFill/>
          </a:ln>
        </p:spPr>
      </p:pic>
      <p:sp>
        <p:nvSpPr>
          <p:cNvPr id="555" name="Google Shape;555;p72"/>
          <p:cNvSpPr txBox="1"/>
          <p:nvPr/>
        </p:nvSpPr>
        <p:spPr>
          <a:xfrm>
            <a:off x="-60275" y="3580400"/>
            <a:ext cx="7908300" cy="59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Dica1: </a:t>
            </a:r>
            <a:r>
              <a:rPr lang="en" sz="2100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Implementação da colisão entre jogador e obstáculo (slide 22)</a:t>
            </a:r>
            <a:endParaRPr sz="2100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Dica2: </a:t>
            </a:r>
            <a:r>
              <a:rPr lang="en" sz="2100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função pygame.time.wait(-tempo em ms-) “segura” loop pelo tempo determinado</a:t>
            </a:r>
            <a:endParaRPr sz="2100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73"/>
          <p:cNvSpPr txBox="1"/>
          <p:nvPr>
            <p:ph type="ctrTitle"/>
          </p:nvPr>
        </p:nvSpPr>
        <p:spPr>
          <a:xfrm>
            <a:off x="0" y="489549"/>
            <a:ext cx="91440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2900"/>
              <a:buFont typeface="Limelight"/>
              <a:buNone/>
            </a:pPr>
            <a:r>
              <a:rPr lang="en" sz="2900">
                <a:solidFill>
                  <a:srgbClr val="1155CC"/>
                </a:solidFill>
                <a:latin typeface="Limelight"/>
                <a:ea typeface="Limelight"/>
                <a:cs typeface="Limelight"/>
                <a:sym typeface="Limelight"/>
              </a:rPr>
              <a:t>SOLUÇÃO</a:t>
            </a:r>
            <a:endParaRPr sz="2900">
              <a:solidFill>
                <a:srgbClr val="1155CC"/>
              </a:solidFill>
              <a:latin typeface="Limelight"/>
              <a:ea typeface="Limelight"/>
              <a:cs typeface="Limelight"/>
              <a:sym typeface="Limelight"/>
            </a:endParaRPr>
          </a:p>
        </p:txBody>
      </p:sp>
      <p:sp>
        <p:nvSpPr>
          <p:cNvPr id="562" name="Google Shape;562;p73"/>
          <p:cNvSpPr txBox="1"/>
          <p:nvPr/>
        </p:nvSpPr>
        <p:spPr>
          <a:xfrm>
            <a:off x="414338" y="1043213"/>
            <a:ext cx="8315400" cy="24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3429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sz="2000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sz="2000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sz="2000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sz="2000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sz="2000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sz="2000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sz="2000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63" name="Google Shape;563;p73"/>
          <p:cNvSpPr/>
          <p:nvPr/>
        </p:nvSpPr>
        <p:spPr>
          <a:xfrm>
            <a:off x="130250" y="1157100"/>
            <a:ext cx="8883600" cy="1940700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 cap="flat" cmpd="sng" w="952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CC7832"/>
                </a:solidFill>
                <a:latin typeface="Roboto Mono"/>
                <a:ea typeface="Roboto Mono"/>
                <a:cs typeface="Roboto Mono"/>
                <a:sym typeface="Roboto Mono"/>
              </a:rPr>
              <a:t>def </a:t>
            </a:r>
            <a:r>
              <a:rPr lang="en" sz="1200">
                <a:solidFill>
                  <a:srgbClr val="FFC66D"/>
                </a:solidFill>
                <a:latin typeface="Roboto Mono"/>
                <a:ea typeface="Roboto Mono"/>
                <a:cs typeface="Roboto Mono"/>
                <a:sym typeface="Roboto Mono"/>
              </a:rPr>
              <a:t>checarColisoes</a:t>
            </a:r>
            <a:r>
              <a:rPr lang="en" sz="1200">
                <a:solidFill>
                  <a:srgbClr val="A9B7C6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1200">
                <a:solidFill>
                  <a:srgbClr val="94558D"/>
                </a:solidFill>
                <a:latin typeface="Roboto Mono"/>
                <a:ea typeface="Roboto Mono"/>
                <a:cs typeface="Roboto Mono"/>
                <a:sym typeface="Roboto Mono"/>
              </a:rPr>
              <a:t>self</a:t>
            </a:r>
            <a:r>
              <a:rPr lang="en" sz="1200">
                <a:solidFill>
                  <a:srgbClr val="CC7832"/>
                </a:solidFill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n" sz="1200">
                <a:solidFill>
                  <a:srgbClr val="A9B7C6"/>
                </a:solidFill>
                <a:latin typeface="Roboto Mono"/>
                <a:ea typeface="Roboto Mono"/>
                <a:cs typeface="Roboto Mono"/>
                <a:sym typeface="Roboto Mono"/>
              </a:rPr>
              <a:t>game):</a:t>
            </a:r>
            <a:endParaRPr sz="1200">
              <a:solidFill>
                <a:srgbClr val="A9B7C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A9B7C6"/>
                </a:solidFill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lang="en" sz="1200">
                <a:solidFill>
                  <a:srgbClr val="808080"/>
                </a:solidFill>
                <a:latin typeface="Roboto Mono"/>
                <a:ea typeface="Roboto Mono"/>
                <a:cs typeface="Roboto Mono"/>
                <a:sym typeface="Roboto Mono"/>
              </a:rPr>
              <a:t># incrementar a variavel inteira game.vidasExtras caso ocorra a colisao do personagem com a vida</a:t>
            </a:r>
            <a:endParaRPr sz="1200">
              <a:solidFill>
                <a:srgbClr val="80808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808080"/>
                </a:solidFill>
                <a:latin typeface="Roboto Mono"/>
                <a:ea typeface="Roboto Mono"/>
                <a:cs typeface="Roboto Mono"/>
                <a:sym typeface="Roboto Mono"/>
              </a:rPr>
              <a:t>   # fazer a vida desaparecer depois da colisao</a:t>
            </a:r>
            <a:endParaRPr sz="1200">
              <a:solidFill>
                <a:srgbClr val="80808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808080"/>
                </a:solidFill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lang="en" sz="1200">
                <a:solidFill>
                  <a:srgbClr val="CC7832"/>
                </a:solidFill>
                <a:latin typeface="Roboto Mono"/>
                <a:ea typeface="Roboto Mono"/>
                <a:cs typeface="Roboto Mono"/>
                <a:sym typeface="Roboto Mono"/>
              </a:rPr>
              <a:t>if </a:t>
            </a:r>
            <a:r>
              <a:rPr lang="en" sz="1200">
                <a:solidFill>
                  <a:srgbClr val="94558D"/>
                </a:solidFill>
                <a:latin typeface="Roboto Mono"/>
                <a:ea typeface="Roboto Mono"/>
                <a:cs typeface="Roboto Mono"/>
                <a:sym typeface="Roboto Mono"/>
              </a:rPr>
              <a:t>self</a:t>
            </a:r>
            <a:r>
              <a:rPr lang="en" sz="1200">
                <a:solidFill>
                  <a:srgbClr val="A9B7C6"/>
                </a:solidFill>
                <a:latin typeface="Roboto Mono"/>
                <a:ea typeface="Roboto Mono"/>
                <a:cs typeface="Roboto Mono"/>
                <a:sym typeface="Roboto Mono"/>
              </a:rPr>
              <a:t>.rect.colliderect(game.jogador):</a:t>
            </a:r>
            <a:endParaRPr sz="1200">
              <a:solidFill>
                <a:srgbClr val="A9B7C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A9B7C6"/>
                </a:solidFill>
                <a:latin typeface="Roboto Mono"/>
                <a:ea typeface="Roboto Mono"/>
                <a:cs typeface="Roboto Mono"/>
                <a:sym typeface="Roboto Mono"/>
              </a:rPr>
              <a:t>game.vidasExtras = game.vidasExtras + </a:t>
            </a:r>
            <a:r>
              <a:rPr lang="en" sz="1200">
                <a:solidFill>
                  <a:srgbClr val="6897BB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endParaRPr sz="1200">
              <a:solidFill>
                <a:srgbClr val="A9B7C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A9B7C6"/>
                </a:solidFill>
                <a:latin typeface="Roboto Mono"/>
                <a:ea typeface="Roboto Mono"/>
                <a:cs typeface="Roboto Mono"/>
                <a:sym typeface="Roboto Mono"/>
              </a:rPr>
              <a:t>     game.vidas.pop()</a:t>
            </a:r>
            <a:endParaRPr sz="1200">
              <a:solidFill>
                <a:srgbClr val="A9B7C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A9B7C6"/>
                </a:solidFill>
                <a:latin typeface="Roboto Mono"/>
                <a:ea typeface="Roboto Mono"/>
                <a:cs typeface="Roboto Mono"/>
                <a:sym typeface="Roboto Mono"/>
              </a:rPr>
              <a:t>       </a:t>
            </a:r>
            <a:endParaRPr sz="1200">
              <a:solidFill>
                <a:srgbClr val="6897BB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564" name="Google Shape;564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97569" y="-114300"/>
            <a:ext cx="1089281" cy="10892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74"/>
          <p:cNvSpPr txBox="1"/>
          <p:nvPr>
            <p:ph type="ctrTitle"/>
          </p:nvPr>
        </p:nvSpPr>
        <p:spPr>
          <a:xfrm>
            <a:off x="0" y="489549"/>
            <a:ext cx="91440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2900"/>
              <a:buFont typeface="Limelight"/>
              <a:buNone/>
            </a:pPr>
            <a:r>
              <a:rPr lang="en" sz="2900">
                <a:solidFill>
                  <a:srgbClr val="1155CC"/>
                </a:solidFill>
                <a:latin typeface="Limelight"/>
                <a:ea typeface="Limelight"/>
                <a:cs typeface="Limelight"/>
                <a:sym typeface="Limelight"/>
              </a:rPr>
              <a:t>SOLUÇÃO</a:t>
            </a:r>
            <a:endParaRPr sz="2900">
              <a:solidFill>
                <a:srgbClr val="1155CC"/>
              </a:solidFill>
              <a:latin typeface="Limelight"/>
              <a:ea typeface="Limelight"/>
              <a:cs typeface="Limelight"/>
              <a:sym typeface="Limelight"/>
            </a:endParaRPr>
          </a:p>
        </p:txBody>
      </p:sp>
      <p:sp>
        <p:nvSpPr>
          <p:cNvPr id="571" name="Google Shape;571;p74"/>
          <p:cNvSpPr txBox="1"/>
          <p:nvPr/>
        </p:nvSpPr>
        <p:spPr>
          <a:xfrm>
            <a:off x="414338" y="1043213"/>
            <a:ext cx="8315400" cy="24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3429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sz="2000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sz="2000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sz="2000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sz="2000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sz="2000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sz="2000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sz="2000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72" name="Google Shape;572;p74"/>
          <p:cNvSpPr/>
          <p:nvPr/>
        </p:nvSpPr>
        <p:spPr>
          <a:xfrm>
            <a:off x="130175" y="1043225"/>
            <a:ext cx="8883600" cy="4059300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 cap="flat" cmpd="sng" w="952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CC7832"/>
                </a:solidFill>
                <a:latin typeface="Roboto Mono"/>
                <a:ea typeface="Roboto Mono"/>
                <a:cs typeface="Roboto Mono"/>
                <a:sym typeface="Roboto Mono"/>
              </a:rPr>
              <a:t>def </a:t>
            </a:r>
            <a:r>
              <a:rPr lang="en" sz="1200">
                <a:solidFill>
                  <a:srgbClr val="FFC66D"/>
                </a:solidFill>
                <a:latin typeface="Roboto Mono"/>
                <a:ea typeface="Roboto Mono"/>
                <a:cs typeface="Roboto Mono"/>
                <a:sym typeface="Roboto Mono"/>
              </a:rPr>
              <a:t>checarColisoes</a:t>
            </a:r>
            <a:r>
              <a:rPr lang="en" sz="1200">
                <a:solidFill>
                  <a:srgbClr val="A9B7C6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1200">
                <a:solidFill>
                  <a:srgbClr val="94558D"/>
                </a:solidFill>
                <a:latin typeface="Roboto Mono"/>
                <a:ea typeface="Roboto Mono"/>
                <a:cs typeface="Roboto Mono"/>
                <a:sym typeface="Roboto Mono"/>
              </a:rPr>
              <a:t>self</a:t>
            </a:r>
            <a:r>
              <a:rPr lang="en" sz="1200">
                <a:solidFill>
                  <a:srgbClr val="CC7832"/>
                </a:solidFill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n" sz="1200">
                <a:solidFill>
                  <a:srgbClr val="A9B7C6"/>
                </a:solidFill>
                <a:latin typeface="Roboto Mono"/>
                <a:ea typeface="Roboto Mono"/>
                <a:cs typeface="Roboto Mono"/>
                <a:sym typeface="Roboto Mono"/>
              </a:rPr>
              <a:t>game):</a:t>
            </a:r>
            <a:endParaRPr sz="1200">
              <a:solidFill>
                <a:srgbClr val="A9B7C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A9B7C6"/>
                </a:solidFill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lang="en" sz="1200">
                <a:solidFill>
                  <a:srgbClr val="808080"/>
                </a:solidFill>
                <a:latin typeface="Roboto Mono"/>
                <a:ea typeface="Roboto Mono"/>
                <a:cs typeface="Roboto Mono"/>
                <a:sym typeface="Roboto Mono"/>
              </a:rPr>
              <a:t># fazer a variavel game.ehInvencivel ser verdadeira caso ocorra a colisao entre o personagem principal e o impulsionador</a:t>
            </a:r>
            <a:endParaRPr sz="1200">
              <a:solidFill>
                <a:srgbClr val="80808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808080"/>
                </a:solidFill>
                <a:latin typeface="Roboto Mono"/>
                <a:ea typeface="Roboto Mono"/>
                <a:cs typeface="Roboto Mono"/>
                <a:sym typeface="Roboto Mono"/>
              </a:rPr>
              <a:t>   # fazer o impulsionador desaparecer depois da colisao</a:t>
            </a:r>
            <a:endParaRPr sz="1200">
              <a:solidFill>
                <a:srgbClr val="80808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808080"/>
                </a:solidFill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lang="en" sz="1200">
                <a:solidFill>
                  <a:srgbClr val="CC7832"/>
                </a:solidFill>
                <a:latin typeface="Roboto Mono"/>
                <a:ea typeface="Roboto Mono"/>
                <a:cs typeface="Roboto Mono"/>
                <a:sym typeface="Roboto Mono"/>
              </a:rPr>
              <a:t>if </a:t>
            </a:r>
            <a:r>
              <a:rPr lang="en" sz="1200">
                <a:solidFill>
                  <a:srgbClr val="94558D"/>
                </a:solidFill>
                <a:latin typeface="Roboto Mono"/>
                <a:ea typeface="Roboto Mono"/>
                <a:cs typeface="Roboto Mono"/>
                <a:sym typeface="Roboto Mono"/>
              </a:rPr>
              <a:t>self</a:t>
            </a:r>
            <a:r>
              <a:rPr lang="en" sz="1200">
                <a:solidFill>
                  <a:srgbClr val="A9B7C6"/>
                </a:solidFill>
                <a:latin typeface="Roboto Mono"/>
                <a:ea typeface="Roboto Mono"/>
                <a:cs typeface="Roboto Mono"/>
                <a:sym typeface="Roboto Mono"/>
              </a:rPr>
              <a:t>.rect.colliderect(game.jogador):</a:t>
            </a:r>
            <a:endParaRPr sz="1200">
              <a:solidFill>
                <a:srgbClr val="A9B7C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A9B7C6"/>
                </a:solidFill>
                <a:latin typeface="Roboto Mono"/>
                <a:ea typeface="Roboto Mono"/>
                <a:cs typeface="Roboto Mono"/>
                <a:sym typeface="Roboto Mono"/>
              </a:rPr>
              <a:t>       colisoes = pygame.sprite.spritecollide(game.jogador</a:t>
            </a:r>
            <a:r>
              <a:rPr lang="en" sz="1200">
                <a:solidFill>
                  <a:srgbClr val="CC7832"/>
                </a:solidFill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n" sz="1200">
                <a:solidFill>
                  <a:srgbClr val="A9B7C6"/>
                </a:solidFill>
                <a:latin typeface="Roboto Mono"/>
                <a:ea typeface="Roboto Mono"/>
                <a:cs typeface="Roboto Mono"/>
                <a:sym typeface="Roboto Mono"/>
              </a:rPr>
              <a:t>game.impulsionadores</a:t>
            </a:r>
            <a:r>
              <a:rPr lang="en" sz="1200">
                <a:solidFill>
                  <a:srgbClr val="CC7832"/>
                </a:solidFill>
                <a:latin typeface="Roboto Mono"/>
                <a:ea typeface="Roboto Mono"/>
                <a:cs typeface="Roboto Mono"/>
                <a:sym typeface="Roboto Mono"/>
              </a:rPr>
              <a:t>, False</a:t>
            </a:r>
            <a:r>
              <a:rPr lang="en" sz="1200">
                <a:solidFill>
                  <a:srgbClr val="A9B7C6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200">
              <a:solidFill>
                <a:srgbClr val="A9B7C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A9B7C6"/>
                </a:solidFill>
                <a:latin typeface="Roboto Mono"/>
                <a:ea typeface="Roboto Mono"/>
                <a:cs typeface="Roboto Mono"/>
                <a:sym typeface="Roboto Mono"/>
              </a:rPr>
              <a:t>       callback = pygame.sprite.collide_mask</a:t>
            </a:r>
            <a:endParaRPr sz="1200">
              <a:solidFill>
                <a:srgbClr val="A9B7C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A9B7C6"/>
                </a:solidFill>
                <a:latin typeface="Roboto Mono"/>
                <a:ea typeface="Roboto Mono"/>
                <a:cs typeface="Roboto Mono"/>
                <a:sym typeface="Roboto Mono"/>
              </a:rPr>
              <a:t>       colisao = pygame.sprite.spritecollideany(game.jogador</a:t>
            </a:r>
            <a:r>
              <a:rPr lang="en" sz="1200">
                <a:solidFill>
                  <a:srgbClr val="CC7832"/>
                </a:solidFill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n" sz="1200">
                <a:solidFill>
                  <a:srgbClr val="A9B7C6"/>
                </a:solidFill>
                <a:latin typeface="Roboto Mono"/>
                <a:ea typeface="Roboto Mono"/>
                <a:cs typeface="Roboto Mono"/>
                <a:sym typeface="Roboto Mono"/>
              </a:rPr>
              <a:t>colisoes</a:t>
            </a:r>
            <a:r>
              <a:rPr lang="en" sz="1200">
                <a:solidFill>
                  <a:srgbClr val="CC7832"/>
                </a:solidFill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n" sz="1200">
                <a:solidFill>
                  <a:srgbClr val="A9B7C6"/>
                </a:solidFill>
                <a:latin typeface="Roboto Mono"/>
                <a:ea typeface="Roboto Mono"/>
                <a:cs typeface="Roboto Mono"/>
                <a:sym typeface="Roboto Mono"/>
              </a:rPr>
              <a:t>callback)</a:t>
            </a:r>
            <a:endParaRPr sz="1200">
              <a:solidFill>
                <a:srgbClr val="A9B7C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A9B7C6"/>
                </a:solidFill>
                <a:latin typeface="Roboto Mono"/>
                <a:ea typeface="Roboto Mono"/>
                <a:cs typeface="Roboto Mono"/>
                <a:sym typeface="Roboto Mono"/>
              </a:rPr>
              <a:t>       </a:t>
            </a:r>
            <a:r>
              <a:rPr lang="en" sz="1200">
                <a:solidFill>
                  <a:srgbClr val="CC7832"/>
                </a:solidFill>
                <a:latin typeface="Roboto Mono"/>
                <a:ea typeface="Roboto Mono"/>
                <a:cs typeface="Roboto Mono"/>
                <a:sym typeface="Roboto Mono"/>
              </a:rPr>
              <a:t>if </a:t>
            </a:r>
            <a:r>
              <a:rPr lang="en" sz="1200">
                <a:solidFill>
                  <a:srgbClr val="A9B7C6"/>
                </a:solidFill>
                <a:latin typeface="Roboto Mono"/>
                <a:ea typeface="Roboto Mono"/>
                <a:cs typeface="Roboto Mono"/>
                <a:sym typeface="Roboto Mono"/>
              </a:rPr>
              <a:t>colisao:</a:t>
            </a:r>
            <a:endParaRPr sz="1200">
              <a:solidFill>
                <a:srgbClr val="A9B7C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A9B7C6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game.impulsionadores.pop(game.impulsionadores.index(</a:t>
            </a:r>
            <a:r>
              <a:rPr lang="en" sz="1200">
                <a:solidFill>
                  <a:srgbClr val="94558D"/>
                </a:solidFill>
                <a:latin typeface="Roboto Mono"/>
                <a:ea typeface="Roboto Mono"/>
                <a:cs typeface="Roboto Mono"/>
                <a:sym typeface="Roboto Mono"/>
              </a:rPr>
              <a:t>self</a:t>
            </a:r>
            <a:r>
              <a:rPr lang="en" sz="1200">
                <a:solidFill>
                  <a:srgbClr val="A9B7C6"/>
                </a:solidFill>
                <a:latin typeface="Roboto Mono"/>
                <a:ea typeface="Roboto Mono"/>
                <a:cs typeface="Roboto Mono"/>
                <a:sym typeface="Roboto Mono"/>
              </a:rPr>
              <a:t>))</a:t>
            </a:r>
            <a:endParaRPr sz="1200">
              <a:solidFill>
                <a:srgbClr val="A9B7C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A9B7C6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pygame.time.wait(</a:t>
            </a:r>
            <a:r>
              <a:rPr lang="en" sz="1200">
                <a:solidFill>
                  <a:srgbClr val="6897BB"/>
                </a:solidFill>
                <a:latin typeface="Roboto Mono"/>
                <a:ea typeface="Roboto Mono"/>
                <a:cs typeface="Roboto Mono"/>
                <a:sym typeface="Roboto Mono"/>
              </a:rPr>
              <a:t>1500</a:t>
            </a:r>
            <a:r>
              <a:rPr lang="en" sz="1200">
                <a:solidFill>
                  <a:srgbClr val="A9B7C6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200">
              <a:solidFill>
                <a:srgbClr val="A9B7C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A9B7C6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game.ehInvencivel = </a:t>
            </a:r>
            <a:r>
              <a:rPr lang="en" sz="1200">
                <a:solidFill>
                  <a:srgbClr val="CC7832"/>
                </a:solidFill>
                <a:latin typeface="Roboto Mono"/>
                <a:ea typeface="Roboto Mono"/>
                <a:cs typeface="Roboto Mono"/>
                <a:sym typeface="Roboto Mono"/>
              </a:rPr>
              <a:t>True</a:t>
            </a:r>
            <a:endParaRPr sz="1200">
              <a:solidFill>
                <a:srgbClr val="CC783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t/>
            </a:r>
            <a:endParaRPr sz="9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rgbClr val="4DD0E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573" name="Google Shape;573;p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97569" y="-114300"/>
            <a:ext cx="1089281" cy="10892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9" name="Google Shape;579;p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65878" y="0"/>
            <a:ext cx="9149824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0" name="Google Shape;580;p75"/>
          <p:cNvGrpSpPr/>
          <p:nvPr/>
        </p:nvGrpSpPr>
        <p:grpSpPr>
          <a:xfrm>
            <a:off x="1971816" y="40932"/>
            <a:ext cx="5200369" cy="5061637"/>
            <a:chOff x="2393499" y="142407"/>
            <a:chExt cx="6933825" cy="6748849"/>
          </a:xfrm>
        </p:grpSpPr>
        <p:sp>
          <p:nvSpPr>
            <p:cNvPr id="581" name="Google Shape;581;p75"/>
            <p:cNvSpPr/>
            <p:nvPr/>
          </p:nvSpPr>
          <p:spPr>
            <a:xfrm>
              <a:off x="2608289" y="524657"/>
              <a:ext cx="6340800" cy="5891100"/>
            </a:xfrm>
            <a:prstGeom prst="ellipse">
              <a:avLst/>
            </a:prstGeom>
            <a:noFill/>
            <a:ln cap="flat" cmpd="sng" w="76200">
              <a:solidFill>
                <a:srgbClr val="7030A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7030A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2" name="Google Shape;582;p75"/>
            <p:cNvSpPr/>
            <p:nvPr/>
          </p:nvSpPr>
          <p:spPr>
            <a:xfrm>
              <a:off x="2393499" y="1610750"/>
              <a:ext cx="1440000" cy="1440000"/>
            </a:xfrm>
            <a:prstGeom prst="ellipse">
              <a:avLst/>
            </a:prstGeom>
            <a:solidFill>
              <a:srgbClr val="7030A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3" name="Google Shape;583;p75"/>
            <p:cNvSpPr/>
            <p:nvPr/>
          </p:nvSpPr>
          <p:spPr>
            <a:xfrm>
              <a:off x="5058709" y="142407"/>
              <a:ext cx="1440000" cy="144000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4" name="Google Shape;584;p75"/>
            <p:cNvSpPr/>
            <p:nvPr/>
          </p:nvSpPr>
          <p:spPr>
            <a:xfrm>
              <a:off x="5058709" y="5451256"/>
              <a:ext cx="1440000" cy="1440000"/>
            </a:xfrm>
            <a:prstGeom prst="ellipse">
              <a:avLst/>
            </a:prstGeom>
            <a:solidFill>
              <a:srgbClr val="70AD47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5" name="Google Shape;585;p75"/>
            <p:cNvSpPr/>
            <p:nvPr/>
          </p:nvSpPr>
          <p:spPr>
            <a:xfrm>
              <a:off x="7887324" y="4272197"/>
              <a:ext cx="1440000" cy="1440000"/>
            </a:xfrm>
            <a:prstGeom prst="ellipse">
              <a:avLst/>
            </a:prstGeom>
            <a:solidFill>
              <a:srgbClr val="ED7D3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Resultado de imagem para science icon" id="586" name="Google Shape;586;p7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281752" y="365450"/>
              <a:ext cx="993913" cy="99391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87" name="Google Shape;587;p75"/>
            <p:cNvGrpSpPr/>
            <p:nvPr/>
          </p:nvGrpSpPr>
          <p:grpSpPr>
            <a:xfrm>
              <a:off x="2442262" y="4210778"/>
              <a:ext cx="1440000" cy="1440000"/>
              <a:chOff x="7887324" y="1610750"/>
              <a:chExt cx="1440000" cy="1440000"/>
            </a:xfrm>
          </p:grpSpPr>
          <p:sp>
            <p:nvSpPr>
              <p:cNvPr id="588" name="Google Shape;588;p75"/>
              <p:cNvSpPr/>
              <p:nvPr/>
            </p:nvSpPr>
            <p:spPr>
              <a:xfrm>
                <a:off x="7887324" y="1610750"/>
                <a:ext cx="1440000" cy="1440000"/>
              </a:xfrm>
              <a:prstGeom prst="ellipse">
                <a:avLst/>
              </a:prstGeom>
              <a:solidFill>
                <a:srgbClr val="BF0000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70C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descr="Resultado de imagem para technology icon" id="589" name="Google Shape;589;p75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8014913" y="1738339"/>
                <a:ext cx="1184822" cy="118482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descr="Resultado de imagem para engineering icon" id="590" name="Google Shape;590;p75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2692254" y="1887302"/>
              <a:ext cx="886895" cy="8868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magem relacionada" id="591" name="Google Shape;591;p75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5385628" y="5788838"/>
              <a:ext cx="786160" cy="7861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Resultado de imagem para design icon" id="592" name="Google Shape;592;p75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8099492" y="4510520"/>
              <a:ext cx="1015663" cy="101566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93" name="Google Shape;593;p75"/>
            <p:cNvSpPr/>
            <p:nvPr/>
          </p:nvSpPr>
          <p:spPr>
            <a:xfrm>
              <a:off x="7860665" y="1449581"/>
              <a:ext cx="1440000" cy="1440000"/>
            </a:xfrm>
            <a:prstGeom prst="ellipse">
              <a:avLst/>
            </a:prstGeom>
            <a:solidFill>
              <a:srgbClr val="70AD47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Resultado de imagem para manufacturing icon" id="594" name="Google Shape;594;p75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8000505" y="1582407"/>
              <a:ext cx="1073050" cy="10730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95" name="Google Shape;595;p75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3085426" y="1852415"/>
            <a:ext cx="2973149" cy="1271626"/>
          </a:xfrm>
          <a:prstGeom prst="rect">
            <a:avLst/>
          </a:prstGeom>
          <a:noFill/>
          <a:ln>
            <a:noFill/>
          </a:ln>
        </p:spPr>
      </p:pic>
      <p:sp>
        <p:nvSpPr>
          <p:cNvPr id="596" name="Google Shape;596;p75"/>
          <p:cNvSpPr txBox="1"/>
          <p:nvPr/>
        </p:nvSpPr>
        <p:spPr>
          <a:xfrm>
            <a:off x="3145950" y="3317025"/>
            <a:ext cx="28188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Muito obrigada!</a:t>
            </a:r>
            <a:endParaRPr b="0" i="0" sz="1100" u="none" cap="none" strike="noStrike">
              <a:solidFill>
                <a:srgbClr val="1155CC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43"/>
          <p:cNvSpPr txBox="1"/>
          <p:nvPr>
            <p:ph type="ctrTitle"/>
          </p:nvPr>
        </p:nvSpPr>
        <p:spPr>
          <a:xfrm>
            <a:off x="0" y="489549"/>
            <a:ext cx="91440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2900"/>
              <a:buFont typeface="Limelight"/>
              <a:buNone/>
            </a:pPr>
            <a:r>
              <a:rPr lang="en" sz="2900">
                <a:solidFill>
                  <a:srgbClr val="1155CC"/>
                </a:solidFill>
                <a:latin typeface="Limelight"/>
                <a:ea typeface="Limelight"/>
                <a:cs typeface="Limelight"/>
                <a:sym typeface="Limelight"/>
              </a:rPr>
              <a:t>APARECIMENTO DO CENÁRIO</a:t>
            </a:r>
            <a:endParaRPr sz="2900">
              <a:solidFill>
                <a:srgbClr val="1155CC"/>
              </a:solidFill>
              <a:latin typeface="Limelight"/>
              <a:ea typeface="Limelight"/>
              <a:cs typeface="Limelight"/>
              <a:sym typeface="Limelight"/>
            </a:endParaRPr>
          </a:p>
        </p:txBody>
      </p:sp>
      <p:sp>
        <p:nvSpPr>
          <p:cNvPr id="277" name="Google Shape;277;p43"/>
          <p:cNvSpPr txBox="1"/>
          <p:nvPr/>
        </p:nvSpPr>
        <p:spPr>
          <a:xfrm>
            <a:off x="66325" y="1173819"/>
            <a:ext cx="8130600" cy="24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92100" lvl="0" marL="3429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2000"/>
              <a:buFont typeface="Century Gothic"/>
              <a:buChar char="●"/>
            </a:pPr>
            <a:r>
              <a:rPr lang="en" sz="2000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Relembrando a última aula...</a:t>
            </a:r>
            <a:endParaRPr sz="2000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78" name="Google Shape;278;p43"/>
          <p:cNvSpPr/>
          <p:nvPr/>
        </p:nvSpPr>
        <p:spPr>
          <a:xfrm>
            <a:off x="219750" y="1597950"/>
            <a:ext cx="8704500" cy="3447900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 cap="flat" cmpd="sng" w="952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sz="1350">
              <a:solidFill>
                <a:srgbClr val="F0629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200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# cria itens do cenario na tela</a:t>
            </a:r>
            <a:endParaRPr sz="12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20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def</a:t>
            </a:r>
            <a:r>
              <a:rPr lang="en" sz="12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criarCenario(self, game):</a:t>
            </a:r>
            <a:endParaRPr sz="12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2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1200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# geracao de numero aleatorio</a:t>
            </a:r>
            <a:endParaRPr sz="12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2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1200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# game.aparecimentoElementos eh uma constante que vale, inicialmente, 50</a:t>
            </a:r>
            <a:endParaRPr sz="12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2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r = random.randrange(</a:t>
            </a:r>
            <a:r>
              <a:rPr lang="en" sz="120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lang="en" sz="12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, game.aparecimentoElementos)</a:t>
            </a:r>
            <a:endParaRPr sz="12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2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1200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# se o numero gerado for menor que 8</a:t>
            </a:r>
            <a:endParaRPr sz="12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2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120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if</a:t>
            </a:r>
            <a:r>
              <a:rPr lang="en" sz="12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r &lt; </a:t>
            </a:r>
            <a:r>
              <a:rPr lang="en" sz="120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8</a:t>
            </a:r>
            <a:r>
              <a:rPr lang="en" sz="12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sz="12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2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en" sz="120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if</a:t>
            </a:r>
            <a:r>
              <a:rPr lang="en" sz="12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len(game.obstaculos) == </a:t>
            </a:r>
            <a:r>
              <a:rPr lang="en" sz="120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lang="en" sz="12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sz="12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2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</a:t>
            </a:r>
            <a:r>
              <a:rPr lang="en" sz="1200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# adiciona um obstaculo no jogo, na posicao (LARGURA_DA_TELA, 562) com velocidade 10</a:t>
            </a:r>
            <a:endParaRPr sz="12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2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game.obstaculos.append(</a:t>
            </a:r>
            <a:r>
              <a:rPr lang="en" sz="1200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Obstaculo</a:t>
            </a:r>
            <a:r>
              <a:rPr lang="en" sz="12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(LARGURA_DA_TELA, </a:t>
            </a:r>
            <a:r>
              <a:rPr lang="en" sz="120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562</a:t>
            </a:r>
            <a:r>
              <a:rPr lang="en" sz="12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, pygame.image.load(os.path.join(</a:t>
            </a:r>
            <a:r>
              <a:rPr lang="en" sz="1200">
                <a:solidFill>
                  <a:srgbClr val="9CCC65"/>
                </a:solidFill>
                <a:latin typeface="Roboto Mono"/>
                <a:ea typeface="Roboto Mono"/>
                <a:cs typeface="Roboto Mono"/>
                <a:sym typeface="Roboto Mono"/>
              </a:rPr>
              <a:t>'Imagens'</a:t>
            </a:r>
            <a:r>
              <a:rPr lang="en" sz="12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n" sz="1200">
                <a:solidFill>
                  <a:srgbClr val="9CCC65"/>
                </a:solidFill>
                <a:latin typeface="Roboto Mono"/>
                <a:ea typeface="Roboto Mono"/>
                <a:cs typeface="Roboto Mono"/>
                <a:sym typeface="Roboto Mono"/>
              </a:rPr>
              <a:t>'obstaculo_1_1.png'</a:t>
            </a:r>
            <a:r>
              <a:rPr lang="en" sz="12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)), </a:t>
            </a:r>
            <a:r>
              <a:rPr lang="en" sz="120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10</a:t>
            </a:r>
            <a:r>
              <a:rPr lang="en" sz="12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))</a:t>
            </a:r>
            <a:endParaRPr sz="12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2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en" sz="120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elif</a:t>
            </a:r>
            <a:r>
              <a:rPr lang="en" sz="12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game.obstaculos[-</a:t>
            </a:r>
            <a:r>
              <a:rPr lang="en" sz="120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lang="en" sz="12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].x + game.obstaculos[-</a:t>
            </a:r>
            <a:r>
              <a:rPr lang="en" sz="120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lang="en" sz="12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].largura + self.tolerancia &lt; LARGURA_DA_TELA:</a:t>
            </a:r>
            <a:endParaRPr sz="12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2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</a:t>
            </a:r>
            <a:r>
              <a:rPr lang="en" sz="1200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# adiciona um obstaculo no jogo, na posicao (LARGURA_DA_TELA, 562) com velocidade 5</a:t>
            </a:r>
            <a:endParaRPr sz="12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game.obstaculos.append(</a:t>
            </a:r>
            <a:r>
              <a:rPr lang="en" sz="1200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Obstaculo</a:t>
            </a:r>
            <a:r>
              <a:rPr lang="en" sz="12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(LARGURA_DA_TELA, </a:t>
            </a:r>
            <a:r>
              <a:rPr lang="en" sz="120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562</a:t>
            </a:r>
            <a:r>
              <a:rPr lang="en" sz="12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, pygame.image.load(os.path.join(</a:t>
            </a:r>
            <a:r>
              <a:rPr lang="en" sz="1200">
                <a:solidFill>
                  <a:srgbClr val="9CCC65"/>
                </a:solidFill>
                <a:latin typeface="Roboto Mono"/>
                <a:ea typeface="Roboto Mono"/>
                <a:cs typeface="Roboto Mono"/>
                <a:sym typeface="Roboto Mono"/>
              </a:rPr>
              <a:t>'Imagens'</a:t>
            </a:r>
            <a:r>
              <a:rPr lang="en" sz="12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n" sz="1200">
                <a:solidFill>
                  <a:srgbClr val="9CCC65"/>
                </a:solidFill>
                <a:latin typeface="Roboto Mono"/>
                <a:ea typeface="Roboto Mono"/>
                <a:cs typeface="Roboto Mono"/>
                <a:sym typeface="Roboto Mono"/>
              </a:rPr>
              <a:t>'obstaculo_1_1.png'</a:t>
            </a:r>
            <a:r>
              <a:rPr lang="en" sz="12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)), </a:t>
            </a:r>
            <a:r>
              <a:rPr lang="en" sz="120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5</a:t>
            </a:r>
            <a:r>
              <a:rPr lang="en" sz="12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))</a:t>
            </a:r>
            <a:endParaRPr sz="12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sz="1200">
              <a:solidFill>
                <a:srgbClr val="4DD0E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4"/>
          <p:cNvSpPr txBox="1"/>
          <p:nvPr>
            <p:ph type="ctrTitle"/>
          </p:nvPr>
        </p:nvSpPr>
        <p:spPr>
          <a:xfrm>
            <a:off x="0" y="489549"/>
            <a:ext cx="91440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2900"/>
              <a:buFont typeface="Limelight"/>
              <a:buNone/>
            </a:pPr>
            <a:r>
              <a:rPr lang="en" sz="2900">
                <a:solidFill>
                  <a:srgbClr val="1155CC"/>
                </a:solidFill>
                <a:latin typeface="Limelight"/>
                <a:ea typeface="Limelight"/>
                <a:cs typeface="Limelight"/>
                <a:sym typeface="Limelight"/>
              </a:rPr>
              <a:t>EXERCÍCIO</a:t>
            </a:r>
            <a:endParaRPr sz="2900">
              <a:solidFill>
                <a:srgbClr val="1155CC"/>
              </a:solidFill>
              <a:latin typeface="Limelight"/>
              <a:ea typeface="Limelight"/>
              <a:cs typeface="Limelight"/>
              <a:sym typeface="Limelight"/>
            </a:endParaRPr>
          </a:p>
        </p:txBody>
      </p:sp>
      <p:sp>
        <p:nvSpPr>
          <p:cNvPr id="285" name="Google Shape;285;p44"/>
          <p:cNvSpPr txBox="1"/>
          <p:nvPr/>
        </p:nvSpPr>
        <p:spPr>
          <a:xfrm>
            <a:off x="414338" y="1214663"/>
            <a:ext cx="8315400" cy="24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98450" lvl="0" marL="3429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2100"/>
              <a:buFont typeface="Century Gothic"/>
              <a:buChar char="●"/>
            </a:pPr>
            <a:r>
              <a:rPr lang="en" sz="2100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Implemente o aparecimento do segundo tipo de obstáculo (</a:t>
            </a:r>
            <a:r>
              <a:rPr b="1" lang="en" sz="2100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obstaculo_X_2.png</a:t>
            </a:r>
            <a:r>
              <a:rPr lang="en" sz="2100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) no método </a:t>
            </a:r>
            <a:r>
              <a:rPr b="1" lang="en" sz="2100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criarCenario</a:t>
            </a:r>
            <a:r>
              <a:rPr lang="en" sz="2100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da classe </a:t>
            </a:r>
            <a:r>
              <a:rPr b="1" lang="en" sz="2100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TelaDeJogo</a:t>
            </a:r>
            <a:r>
              <a:rPr lang="en" sz="2100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 </a:t>
            </a:r>
            <a:endParaRPr sz="2100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457200" lvl="0" marL="22860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2100" u="none" cap="none" strike="noStrike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Dic</a:t>
            </a:r>
            <a:r>
              <a:rPr b="1" lang="en" sz="2100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</a:t>
            </a:r>
            <a:r>
              <a:rPr b="1" i="0" lang="en" sz="2100" u="none" cap="none" strike="noStrike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: </a:t>
            </a:r>
            <a:r>
              <a:rPr i="0" lang="en" sz="2100" u="none" cap="none" strike="noStrike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</a:t>
            </a:r>
            <a:r>
              <a:rPr lang="en" sz="2100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mplementação do slide anterior</a:t>
            </a:r>
            <a:r>
              <a:rPr i="0" lang="en" sz="2100" u="none" cap="none" strike="noStrike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(4)</a:t>
            </a:r>
            <a:endParaRPr i="0" sz="2100" u="none" cap="none" strike="noStrike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3429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CC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6" name="Google Shape;286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42338" y="-1"/>
            <a:ext cx="1301663" cy="11324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5"/>
          <p:cNvSpPr txBox="1"/>
          <p:nvPr>
            <p:ph type="ctrTitle"/>
          </p:nvPr>
        </p:nvSpPr>
        <p:spPr>
          <a:xfrm>
            <a:off x="0" y="489549"/>
            <a:ext cx="91440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2900"/>
              <a:buFont typeface="Limelight"/>
              <a:buNone/>
            </a:pPr>
            <a:r>
              <a:rPr lang="en" sz="2900">
                <a:solidFill>
                  <a:srgbClr val="1155CC"/>
                </a:solidFill>
                <a:latin typeface="Limelight"/>
                <a:ea typeface="Limelight"/>
                <a:cs typeface="Limelight"/>
                <a:sym typeface="Limelight"/>
              </a:rPr>
              <a:t>EXERCÍCIO</a:t>
            </a:r>
            <a:endParaRPr sz="2900">
              <a:solidFill>
                <a:srgbClr val="1155CC"/>
              </a:solidFill>
              <a:latin typeface="Limelight"/>
              <a:ea typeface="Limelight"/>
              <a:cs typeface="Limelight"/>
              <a:sym typeface="Limelight"/>
            </a:endParaRPr>
          </a:p>
        </p:txBody>
      </p:sp>
      <p:sp>
        <p:nvSpPr>
          <p:cNvPr id="293" name="Google Shape;293;p45"/>
          <p:cNvSpPr txBox="1"/>
          <p:nvPr/>
        </p:nvSpPr>
        <p:spPr>
          <a:xfrm>
            <a:off x="414338" y="1214663"/>
            <a:ext cx="8315400" cy="24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92100" lvl="0" marL="3429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2000"/>
              <a:buFont typeface="Century Gothic"/>
              <a:buChar char="●"/>
            </a:pPr>
            <a:r>
              <a:rPr lang="en" sz="2000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Implemente o aparecimento de vidas (</a:t>
            </a:r>
            <a:r>
              <a:rPr b="1" lang="en" sz="2000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vida.png</a:t>
            </a:r>
            <a:r>
              <a:rPr lang="en" sz="2000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) no método </a:t>
            </a:r>
            <a:r>
              <a:rPr b="1" lang="en" sz="2000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criarCenario</a:t>
            </a:r>
            <a:r>
              <a:rPr lang="en" sz="2000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da classe </a:t>
            </a:r>
            <a:r>
              <a:rPr b="1" lang="en" sz="2000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TelaDeJogo</a:t>
            </a:r>
            <a:r>
              <a:rPr lang="en" sz="2000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 Lembre-se de deixar este aparecimento mais raro que o de obstáculos e restrinja o aparecimento a uma única vida ao longo da tela. </a:t>
            </a:r>
            <a:endParaRPr b="1" sz="2000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457200" lvl="0" marL="22860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100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Dica: </a:t>
            </a:r>
            <a:r>
              <a:rPr lang="en" sz="2100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Implementação no slide 4</a:t>
            </a:r>
            <a:endParaRPr sz="2100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3429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t/>
            </a:r>
            <a:endParaRPr sz="2100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sz="2000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sz="2000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sz="2000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sz="2000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sz="2000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94" name="Google Shape;294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77419" y="0"/>
            <a:ext cx="966581" cy="9665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6"/>
          <p:cNvSpPr txBox="1"/>
          <p:nvPr>
            <p:ph type="ctrTitle"/>
          </p:nvPr>
        </p:nvSpPr>
        <p:spPr>
          <a:xfrm>
            <a:off x="0" y="489549"/>
            <a:ext cx="91440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2900"/>
              <a:buFont typeface="Limelight"/>
              <a:buNone/>
            </a:pPr>
            <a:r>
              <a:rPr lang="en" sz="2900">
                <a:solidFill>
                  <a:srgbClr val="1155CC"/>
                </a:solidFill>
                <a:latin typeface="Limelight"/>
                <a:ea typeface="Limelight"/>
                <a:cs typeface="Limelight"/>
                <a:sym typeface="Limelight"/>
              </a:rPr>
              <a:t>EXERCÍCIO</a:t>
            </a:r>
            <a:endParaRPr sz="2900">
              <a:solidFill>
                <a:srgbClr val="1155CC"/>
              </a:solidFill>
              <a:latin typeface="Limelight"/>
              <a:ea typeface="Limelight"/>
              <a:cs typeface="Limelight"/>
              <a:sym typeface="Limelight"/>
            </a:endParaRPr>
          </a:p>
        </p:txBody>
      </p:sp>
      <p:sp>
        <p:nvSpPr>
          <p:cNvPr id="301" name="Google Shape;301;p46"/>
          <p:cNvSpPr txBox="1"/>
          <p:nvPr/>
        </p:nvSpPr>
        <p:spPr>
          <a:xfrm>
            <a:off x="414338" y="1043213"/>
            <a:ext cx="8315400" cy="24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92100" lvl="0" marL="3429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2000"/>
              <a:buFont typeface="Century Gothic"/>
              <a:buChar char="●"/>
            </a:pPr>
            <a:r>
              <a:rPr lang="en" sz="2000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Implemente o aparecimento de impulsionadores (</a:t>
            </a:r>
            <a:r>
              <a:rPr b="1" lang="en" sz="2000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impulsionador_X.png</a:t>
            </a:r>
            <a:r>
              <a:rPr lang="en" sz="2000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) no método </a:t>
            </a:r>
            <a:r>
              <a:rPr b="1" lang="en" sz="2000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criarCenario</a:t>
            </a:r>
            <a:r>
              <a:rPr lang="en" sz="2000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da classe </a:t>
            </a:r>
            <a:r>
              <a:rPr b="1" lang="en" sz="2000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TelaDeJogo</a:t>
            </a:r>
            <a:r>
              <a:rPr lang="en" sz="2000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 Lembre-se de deixar este aparecimento mais raro que o de obstáculos e restrinja o aparecimento a um único impulsionador ao longo da tela. </a:t>
            </a:r>
            <a:endParaRPr sz="2000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457200" lvl="0" marL="22860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100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Dica: </a:t>
            </a:r>
            <a:r>
              <a:rPr lang="en" sz="2100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Implementação no slide 4</a:t>
            </a:r>
            <a:endParaRPr sz="2100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3429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t/>
            </a:r>
            <a:endParaRPr sz="2100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sz="2000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sz="2000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sz="2000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sz="2000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02" name="Google Shape;302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97569" y="-114300"/>
            <a:ext cx="1089281" cy="10892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7"/>
          <p:cNvSpPr txBox="1"/>
          <p:nvPr>
            <p:ph type="ctrTitle"/>
          </p:nvPr>
        </p:nvSpPr>
        <p:spPr>
          <a:xfrm>
            <a:off x="0" y="489549"/>
            <a:ext cx="91440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2900"/>
              <a:buFont typeface="Limelight"/>
              <a:buNone/>
            </a:pPr>
            <a:r>
              <a:rPr lang="en" sz="2900">
                <a:solidFill>
                  <a:srgbClr val="1155CC"/>
                </a:solidFill>
                <a:latin typeface="Limelight"/>
                <a:ea typeface="Limelight"/>
                <a:cs typeface="Limelight"/>
                <a:sym typeface="Limelight"/>
              </a:rPr>
              <a:t>SOLUÇÃO</a:t>
            </a:r>
            <a:endParaRPr sz="2900">
              <a:solidFill>
                <a:srgbClr val="1155CC"/>
              </a:solidFill>
              <a:latin typeface="Limelight"/>
              <a:ea typeface="Limelight"/>
              <a:cs typeface="Limelight"/>
              <a:sym typeface="Limelight"/>
            </a:endParaRPr>
          </a:p>
        </p:txBody>
      </p:sp>
      <p:sp>
        <p:nvSpPr>
          <p:cNvPr id="309" name="Google Shape;309;p47"/>
          <p:cNvSpPr txBox="1"/>
          <p:nvPr/>
        </p:nvSpPr>
        <p:spPr>
          <a:xfrm>
            <a:off x="66325" y="1173819"/>
            <a:ext cx="8130600" cy="24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3429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10" name="Google Shape;310;p47"/>
          <p:cNvSpPr/>
          <p:nvPr/>
        </p:nvSpPr>
        <p:spPr>
          <a:xfrm>
            <a:off x="160025" y="1119775"/>
            <a:ext cx="8704500" cy="3918600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 cap="flat" cmpd="sng" w="952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" sz="120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def</a:t>
            </a:r>
            <a:r>
              <a:rPr lang="en" sz="12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criarCenario(self, game):</a:t>
            </a:r>
            <a:endParaRPr sz="12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CC783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7832"/>
                </a:solidFill>
                <a:latin typeface="Roboto Mono"/>
                <a:ea typeface="Roboto Mono"/>
                <a:cs typeface="Roboto Mono"/>
                <a:sym typeface="Roboto Mono"/>
              </a:rPr>
              <a:t>[...]</a:t>
            </a:r>
            <a:endParaRPr sz="1200">
              <a:solidFill>
                <a:srgbClr val="CC783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CC783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CC7832"/>
                </a:solidFill>
                <a:latin typeface="Roboto Mono"/>
                <a:ea typeface="Roboto Mono"/>
                <a:cs typeface="Roboto Mono"/>
                <a:sym typeface="Roboto Mono"/>
              </a:rPr>
              <a:t>elif </a:t>
            </a:r>
            <a:r>
              <a:rPr lang="en" sz="1200">
                <a:solidFill>
                  <a:srgbClr val="A9B7C6"/>
                </a:solidFill>
                <a:latin typeface="Roboto Mono"/>
                <a:ea typeface="Roboto Mono"/>
                <a:cs typeface="Roboto Mono"/>
                <a:sym typeface="Roboto Mono"/>
              </a:rPr>
              <a:t>r &lt; </a:t>
            </a:r>
            <a:r>
              <a:rPr lang="en" sz="1200">
                <a:solidFill>
                  <a:srgbClr val="6897BB"/>
                </a:solidFill>
                <a:latin typeface="Roboto Mono"/>
                <a:ea typeface="Roboto Mono"/>
                <a:cs typeface="Roboto Mono"/>
                <a:sym typeface="Roboto Mono"/>
              </a:rPr>
              <a:t>16</a:t>
            </a:r>
            <a:r>
              <a:rPr lang="en" sz="1200">
                <a:solidFill>
                  <a:srgbClr val="A9B7C6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sz="1200">
              <a:solidFill>
                <a:srgbClr val="A9B7C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A9B7C6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1200">
                <a:solidFill>
                  <a:srgbClr val="CC7832"/>
                </a:solidFill>
                <a:latin typeface="Roboto Mono"/>
                <a:ea typeface="Roboto Mono"/>
                <a:cs typeface="Roboto Mono"/>
                <a:sym typeface="Roboto Mono"/>
              </a:rPr>
              <a:t>if </a:t>
            </a:r>
            <a:r>
              <a:rPr lang="en" sz="1200">
                <a:solidFill>
                  <a:srgbClr val="8888C6"/>
                </a:solidFill>
                <a:latin typeface="Roboto Mono"/>
                <a:ea typeface="Roboto Mono"/>
                <a:cs typeface="Roboto Mono"/>
                <a:sym typeface="Roboto Mono"/>
              </a:rPr>
              <a:t>len</a:t>
            </a:r>
            <a:r>
              <a:rPr lang="en" sz="1200">
                <a:solidFill>
                  <a:srgbClr val="A9B7C6"/>
                </a:solidFill>
                <a:latin typeface="Roboto Mono"/>
                <a:ea typeface="Roboto Mono"/>
                <a:cs typeface="Roboto Mono"/>
                <a:sym typeface="Roboto Mono"/>
              </a:rPr>
              <a:t>(game.obstaculos) == </a:t>
            </a:r>
            <a:r>
              <a:rPr lang="en" sz="1200">
                <a:solidFill>
                  <a:srgbClr val="6897BB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lang="en" sz="1200">
                <a:solidFill>
                  <a:srgbClr val="A9B7C6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sz="1200">
              <a:solidFill>
                <a:srgbClr val="A9B7C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A9B7C6"/>
                </a:solidFill>
                <a:latin typeface="Roboto Mono"/>
                <a:ea typeface="Roboto Mono"/>
                <a:cs typeface="Roboto Mono"/>
                <a:sym typeface="Roboto Mono"/>
              </a:rPr>
              <a:t>        game.obstaculos.append(Obstaculo(LARGURA_DA_TELA</a:t>
            </a:r>
            <a:r>
              <a:rPr lang="en" sz="1200">
                <a:solidFill>
                  <a:srgbClr val="CC7832"/>
                </a:solidFill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n" sz="1200">
                <a:solidFill>
                  <a:srgbClr val="6897BB"/>
                </a:solidFill>
                <a:latin typeface="Roboto Mono"/>
                <a:ea typeface="Roboto Mono"/>
                <a:cs typeface="Roboto Mono"/>
                <a:sym typeface="Roboto Mono"/>
              </a:rPr>
              <a:t>585 </a:t>
            </a:r>
            <a:r>
              <a:rPr lang="en" sz="1200">
                <a:solidFill>
                  <a:srgbClr val="A9B7C6"/>
                </a:solidFill>
                <a:latin typeface="Roboto Mono"/>
                <a:ea typeface="Roboto Mono"/>
                <a:cs typeface="Roboto Mono"/>
                <a:sym typeface="Roboto Mono"/>
              </a:rPr>
              <a:t>- </a:t>
            </a:r>
            <a:r>
              <a:rPr lang="en" sz="1200">
                <a:solidFill>
                  <a:srgbClr val="6897BB"/>
                </a:solidFill>
                <a:latin typeface="Roboto Mono"/>
                <a:ea typeface="Roboto Mono"/>
                <a:cs typeface="Roboto Mono"/>
                <a:sym typeface="Roboto Mono"/>
              </a:rPr>
              <a:t>5</a:t>
            </a:r>
            <a:r>
              <a:rPr lang="en" sz="1200">
                <a:solidFill>
                  <a:srgbClr val="A9B7C6"/>
                </a:solidFill>
                <a:latin typeface="Roboto Mono"/>
                <a:ea typeface="Roboto Mono"/>
                <a:cs typeface="Roboto Mono"/>
                <a:sym typeface="Roboto Mono"/>
              </a:rPr>
              <a:t>*(r%</a:t>
            </a:r>
            <a:r>
              <a:rPr lang="en" sz="1200">
                <a:solidFill>
                  <a:srgbClr val="6897BB"/>
                </a:solidFill>
                <a:latin typeface="Roboto Mono"/>
                <a:ea typeface="Roboto Mono"/>
                <a:cs typeface="Roboto Mono"/>
                <a:sym typeface="Roboto Mono"/>
              </a:rPr>
              <a:t>4</a:t>
            </a:r>
            <a:r>
              <a:rPr lang="en" sz="1200">
                <a:solidFill>
                  <a:srgbClr val="A9B7C6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r>
              <a:rPr lang="en" sz="1200">
                <a:solidFill>
                  <a:srgbClr val="CC7832"/>
                </a:solidFill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n" sz="1200">
                <a:solidFill>
                  <a:srgbClr val="A9B7C6"/>
                </a:solidFill>
                <a:latin typeface="Roboto Mono"/>
                <a:ea typeface="Roboto Mono"/>
                <a:cs typeface="Roboto Mono"/>
                <a:sym typeface="Roboto Mono"/>
              </a:rPr>
              <a:t>pygame.image.load(os.path.join(</a:t>
            </a:r>
            <a:r>
              <a:rPr lang="en" sz="1200">
                <a:solidFill>
                  <a:srgbClr val="6A8759"/>
                </a:solidFill>
                <a:latin typeface="Roboto Mono"/>
                <a:ea typeface="Roboto Mono"/>
                <a:cs typeface="Roboto Mono"/>
                <a:sym typeface="Roboto Mono"/>
              </a:rPr>
              <a:t>'Imagens'</a:t>
            </a:r>
            <a:r>
              <a:rPr lang="en" sz="1200">
                <a:solidFill>
                  <a:srgbClr val="CC7832"/>
                </a:solidFill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n" sz="1200">
                <a:solidFill>
                  <a:srgbClr val="6A8759"/>
                </a:solidFill>
                <a:latin typeface="Roboto Mono"/>
                <a:ea typeface="Roboto Mono"/>
                <a:cs typeface="Roboto Mono"/>
                <a:sym typeface="Roboto Mono"/>
              </a:rPr>
              <a:t>'obstaculo_1_2.png'</a:t>
            </a:r>
            <a:r>
              <a:rPr lang="en" sz="1200">
                <a:solidFill>
                  <a:srgbClr val="A9B7C6"/>
                </a:solidFill>
                <a:latin typeface="Roboto Mono"/>
                <a:ea typeface="Roboto Mono"/>
                <a:cs typeface="Roboto Mono"/>
                <a:sym typeface="Roboto Mono"/>
              </a:rPr>
              <a:t>))</a:t>
            </a:r>
            <a:r>
              <a:rPr lang="en" sz="1200">
                <a:solidFill>
                  <a:srgbClr val="CC7832"/>
                </a:solidFill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n" sz="1200">
                <a:solidFill>
                  <a:srgbClr val="6897BB"/>
                </a:solidFill>
                <a:latin typeface="Roboto Mono"/>
                <a:ea typeface="Roboto Mono"/>
                <a:cs typeface="Roboto Mono"/>
                <a:sym typeface="Roboto Mono"/>
              </a:rPr>
              <a:t>10</a:t>
            </a:r>
            <a:r>
              <a:rPr lang="en" sz="1200">
                <a:solidFill>
                  <a:srgbClr val="A9B7C6"/>
                </a:solidFill>
                <a:latin typeface="Roboto Mono"/>
                <a:ea typeface="Roboto Mono"/>
                <a:cs typeface="Roboto Mono"/>
                <a:sym typeface="Roboto Mono"/>
              </a:rPr>
              <a:t>))</a:t>
            </a:r>
            <a:endParaRPr sz="1200">
              <a:solidFill>
                <a:srgbClr val="A9B7C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A9B7C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A9B7C6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1200">
                <a:solidFill>
                  <a:srgbClr val="CC7832"/>
                </a:solidFill>
                <a:latin typeface="Roboto Mono"/>
                <a:ea typeface="Roboto Mono"/>
                <a:cs typeface="Roboto Mono"/>
                <a:sym typeface="Roboto Mono"/>
              </a:rPr>
              <a:t>elif </a:t>
            </a:r>
            <a:r>
              <a:rPr lang="en" sz="1200">
                <a:solidFill>
                  <a:srgbClr val="A9B7C6"/>
                </a:solidFill>
                <a:latin typeface="Roboto Mono"/>
                <a:ea typeface="Roboto Mono"/>
                <a:cs typeface="Roboto Mono"/>
                <a:sym typeface="Roboto Mono"/>
              </a:rPr>
              <a:t>game.obstaculos[-</a:t>
            </a:r>
            <a:r>
              <a:rPr lang="en" sz="1200">
                <a:solidFill>
                  <a:srgbClr val="6897BB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lang="en" sz="1200">
                <a:solidFill>
                  <a:srgbClr val="A9B7C6"/>
                </a:solidFill>
                <a:latin typeface="Roboto Mono"/>
                <a:ea typeface="Roboto Mono"/>
                <a:cs typeface="Roboto Mono"/>
                <a:sym typeface="Roboto Mono"/>
              </a:rPr>
              <a:t>].x + game.obstaculos[-</a:t>
            </a:r>
            <a:r>
              <a:rPr lang="en" sz="1200">
                <a:solidFill>
                  <a:srgbClr val="6897BB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lang="en" sz="1200">
                <a:solidFill>
                  <a:srgbClr val="A9B7C6"/>
                </a:solidFill>
                <a:latin typeface="Roboto Mono"/>
                <a:ea typeface="Roboto Mono"/>
                <a:cs typeface="Roboto Mono"/>
                <a:sym typeface="Roboto Mono"/>
              </a:rPr>
              <a:t>].largura + </a:t>
            </a:r>
            <a:r>
              <a:rPr lang="en" sz="1200">
                <a:solidFill>
                  <a:srgbClr val="94558D"/>
                </a:solidFill>
                <a:latin typeface="Roboto Mono"/>
                <a:ea typeface="Roboto Mono"/>
                <a:cs typeface="Roboto Mono"/>
                <a:sym typeface="Roboto Mono"/>
              </a:rPr>
              <a:t>self</a:t>
            </a:r>
            <a:r>
              <a:rPr lang="en" sz="1200">
                <a:solidFill>
                  <a:srgbClr val="A9B7C6"/>
                </a:solidFill>
                <a:latin typeface="Roboto Mono"/>
                <a:ea typeface="Roboto Mono"/>
                <a:cs typeface="Roboto Mono"/>
                <a:sym typeface="Roboto Mono"/>
              </a:rPr>
              <a:t>.tolerancia &lt; LARGURA_DA_TELA:</a:t>
            </a:r>
            <a:endParaRPr sz="1200">
              <a:solidFill>
                <a:srgbClr val="A9B7C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A9B7C6"/>
                </a:solidFill>
                <a:latin typeface="Roboto Mono"/>
                <a:ea typeface="Roboto Mono"/>
                <a:cs typeface="Roboto Mono"/>
                <a:sym typeface="Roboto Mono"/>
              </a:rPr>
              <a:t>        game.obstaculos.append(Obstaculo(LARGURA_DA_TELA</a:t>
            </a:r>
            <a:r>
              <a:rPr lang="en" sz="1200">
                <a:solidFill>
                  <a:srgbClr val="CC7832"/>
                </a:solidFill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n" sz="1200">
                <a:solidFill>
                  <a:srgbClr val="6897BB"/>
                </a:solidFill>
                <a:latin typeface="Roboto Mono"/>
                <a:ea typeface="Roboto Mono"/>
                <a:cs typeface="Roboto Mono"/>
                <a:sym typeface="Roboto Mono"/>
              </a:rPr>
              <a:t>585 </a:t>
            </a:r>
            <a:r>
              <a:rPr lang="en" sz="1200">
                <a:solidFill>
                  <a:srgbClr val="A9B7C6"/>
                </a:solidFill>
                <a:latin typeface="Roboto Mono"/>
                <a:ea typeface="Roboto Mono"/>
                <a:cs typeface="Roboto Mono"/>
                <a:sym typeface="Roboto Mono"/>
              </a:rPr>
              <a:t>- </a:t>
            </a:r>
            <a:r>
              <a:rPr lang="en" sz="1200">
                <a:solidFill>
                  <a:srgbClr val="6897BB"/>
                </a:solidFill>
                <a:latin typeface="Roboto Mono"/>
                <a:ea typeface="Roboto Mono"/>
                <a:cs typeface="Roboto Mono"/>
                <a:sym typeface="Roboto Mono"/>
              </a:rPr>
              <a:t>5</a:t>
            </a:r>
            <a:r>
              <a:rPr lang="en" sz="1200">
                <a:solidFill>
                  <a:srgbClr val="A9B7C6"/>
                </a:solidFill>
                <a:latin typeface="Roboto Mono"/>
                <a:ea typeface="Roboto Mono"/>
                <a:cs typeface="Roboto Mono"/>
                <a:sym typeface="Roboto Mono"/>
              </a:rPr>
              <a:t>*(r%</a:t>
            </a:r>
            <a:r>
              <a:rPr lang="en" sz="1200">
                <a:solidFill>
                  <a:srgbClr val="6897BB"/>
                </a:solidFill>
                <a:latin typeface="Roboto Mono"/>
                <a:ea typeface="Roboto Mono"/>
                <a:cs typeface="Roboto Mono"/>
                <a:sym typeface="Roboto Mono"/>
              </a:rPr>
              <a:t>4</a:t>
            </a:r>
            <a:r>
              <a:rPr lang="en" sz="1200">
                <a:solidFill>
                  <a:srgbClr val="A9B7C6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r>
              <a:rPr lang="en" sz="1200">
                <a:solidFill>
                  <a:srgbClr val="CC7832"/>
                </a:solidFill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n" sz="1200">
                <a:solidFill>
                  <a:srgbClr val="A9B7C6"/>
                </a:solidFill>
                <a:latin typeface="Roboto Mono"/>
                <a:ea typeface="Roboto Mono"/>
                <a:cs typeface="Roboto Mono"/>
                <a:sym typeface="Roboto Mono"/>
              </a:rPr>
              <a:t>pygame.image.load(os.path.join(</a:t>
            </a:r>
            <a:r>
              <a:rPr lang="en" sz="1200">
                <a:solidFill>
                  <a:srgbClr val="6A8759"/>
                </a:solidFill>
                <a:latin typeface="Roboto Mono"/>
                <a:ea typeface="Roboto Mono"/>
                <a:cs typeface="Roboto Mono"/>
                <a:sym typeface="Roboto Mono"/>
              </a:rPr>
              <a:t>'Imagens'</a:t>
            </a:r>
            <a:r>
              <a:rPr lang="en" sz="1200">
                <a:solidFill>
                  <a:srgbClr val="CC7832"/>
                </a:solidFill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n" sz="1200">
                <a:solidFill>
                  <a:srgbClr val="6A8759"/>
                </a:solidFill>
                <a:latin typeface="Roboto Mono"/>
                <a:ea typeface="Roboto Mono"/>
                <a:cs typeface="Roboto Mono"/>
                <a:sym typeface="Roboto Mono"/>
              </a:rPr>
              <a:t>'obstaculo_1_2.png'</a:t>
            </a:r>
            <a:r>
              <a:rPr lang="en" sz="1200">
                <a:solidFill>
                  <a:srgbClr val="A9B7C6"/>
                </a:solidFill>
                <a:latin typeface="Roboto Mono"/>
                <a:ea typeface="Roboto Mono"/>
                <a:cs typeface="Roboto Mono"/>
                <a:sym typeface="Roboto Mono"/>
              </a:rPr>
              <a:t>))</a:t>
            </a:r>
            <a:r>
              <a:rPr lang="en" sz="1200">
                <a:solidFill>
                  <a:srgbClr val="CC7832"/>
                </a:solidFill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n" sz="1200">
                <a:solidFill>
                  <a:srgbClr val="6897BB"/>
                </a:solidFill>
                <a:latin typeface="Roboto Mono"/>
                <a:ea typeface="Roboto Mono"/>
                <a:cs typeface="Roboto Mono"/>
                <a:sym typeface="Roboto Mono"/>
              </a:rPr>
              <a:t>5 </a:t>
            </a:r>
            <a:r>
              <a:rPr lang="en" sz="1200">
                <a:solidFill>
                  <a:srgbClr val="A9B7C6"/>
                </a:solidFill>
                <a:latin typeface="Roboto Mono"/>
                <a:ea typeface="Roboto Mono"/>
                <a:cs typeface="Roboto Mono"/>
                <a:sym typeface="Roboto Mono"/>
              </a:rPr>
              <a:t>))</a:t>
            </a:r>
            <a:endParaRPr sz="1200">
              <a:solidFill>
                <a:srgbClr val="A9B7C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A9B7C6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endParaRPr sz="1200">
              <a:solidFill>
                <a:srgbClr val="A9B7C6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48"/>
          <p:cNvSpPr txBox="1"/>
          <p:nvPr>
            <p:ph type="ctrTitle"/>
          </p:nvPr>
        </p:nvSpPr>
        <p:spPr>
          <a:xfrm>
            <a:off x="0" y="489549"/>
            <a:ext cx="91440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2900"/>
              <a:buFont typeface="Limelight"/>
              <a:buNone/>
            </a:pPr>
            <a:r>
              <a:rPr lang="en" sz="2900">
                <a:solidFill>
                  <a:srgbClr val="1155CC"/>
                </a:solidFill>
                <a:latin typeface="Limelight"/>
                <a:ea typeface="Limelight"/>
                <a:cs typeface="Limelight"/>
                <a:sym typeface="Limelight"/>
              </a:rPr>
              <a:t>SOLUÇÃO</a:t>
            </a:r>
            <a:endParaRPr sz="2900">
              <a:solidFill>
                <a:srgbClr val="1155CC"/>
              </a:solidFill>
              <a:latin typeface="Limelight"/>
              <a:ea typeface="Limelight"/>
              <a:cs typeface="Limelight"/>
              <a:sym typeface="Limelight"/>
            </a:endParaRPr>
          </a:p>
        </p:txBody>
      </p:sp>
      <p:sp>
        <p:nvSpPr>
          <p:cNvPr id="317" name="Google Shape;317;p48"/>
          <p:cNvSpPr txBox="1"/>
          <p:nvPr/>
        </p:nvSpPr>
        <p:spPr>
          <a:xfrm>
            <a:off x="414338" y="1043213"/>
            <a:ext cx="8315400" cy="24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3429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sz="2000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sz="2000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sz="2000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sz="2000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sz="2000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sz="2000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sz="2000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18" name="Google Shape;318;p48"/>
          <p:cNvSpPr/>
          <p:nvPr/>
        </p:nvSpPr>
        <p:spPr>
          <a:xfrm>
            <a:off x="130175" y="1043225"/>
            <a:ext cx="8883600" cy="4059300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 cap="flat" cmpd="sng" w="952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808080"/>
                </a:solidFill>
                <a:latin typeface="Roboto Mono"/>
                <a:ea typeface="Roboto Mono"/>
                <a:cs typeface="Roboto Mono"/>
                <a:sym typeface="Roboto Mono"/>
              </a:rPr>
              <a:t># cria itens do cenario na tela</a:t>
            </a:r>
            <a:endParaRPr sz="1200">
              <a:solidFill>
                <a:srgbClr val="80808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7832"/>
                </a:solidFill>
                <a:latin typeface="Roboto Mono"/>
                <a:ea typeface="Roboto Mono"/>
                <a:cs typeface="Roboto Mono"/>
                <a:sym typeface="Roboto Mono"/>
              </a:rPr>
              <a:t>def </a:t>
            </a:r>
            <a:r>
              <a:rPr lang="en" sz="1200">
                <a:solidFill>
                  <a:srgbClr val="FFC66D"/>
                </a:solidFill>
                <a:latin typeface="Roboto Mono"/>
                <a:ea typeface="Roboto Mono"/>
                <a:cs typeface="Roboto Mono"/>
                <a:sym typeface="Roboto Mono"/>
              </a:rPr>
              <a:t>criarCenario</a:t>
            </a:r>
            <a:r>
              <a:rPr lang="en" sz="1200">
                <a:solidFill>
                  <a:srgbClr val="A9B7C6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1200">
                <a:solidFill>
                  <a:srgbClr val="94558D"/>
                </a:solidFill>
                <a:latin typeface="Roboto Mono"/>
                <a:ea typeface="Roboto Mono"/>
                <a:cs typeface="Roboto Mono"/>
                <a:sym typeface="Roboto Mono"/>
              </a:rPr>
              <a:t>self</a:t>
            </a:r>
            <a:r>
              <a:rPr lang="en" sz="1200">
                <a:solidFill>
                  <a:srgbClr val="CC7832"/>
                </a:solidFill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n" sz="1200">
                <a:solidFill>
                  <a:srgbClr val="A9B7C6"/>
                </a:solidFill>
                <a:latin typeface="Roboto Mono"/>
                <a:ea typeface="Roboto Mono"/>
                <a:cs typeface="Roboto Mono"/>
                <a:sym typeface="Roboto Mono"/>
              </a:rPr>
              <a:t>game):</a:t>
            </a:r>
            <a:endParaRPr sz="1200">
              <a:solidFill>
                <a:srgbClr val="A9B7C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A9B7C6"/>
                </a:solidFill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lang="en" sz="1200">
                <a:solidFill>
                  <a:srgbClr val="CC7832"/>
                </a:solidFill>
                <a:latin typeface="Roboto Mono"/>
                <a:ea typeface="Roboto Mono"/>
                <a:cs typeface="Roboto Mono"/>
                <a:sym typeface="Roboto Mono"/>
              </a:rPr>
              <a:t>if not </a:t>
            </a:r>
            <a:r>
              <a:rPr lang="en" sz="1200">
                <a:solidFill>
                  <a:srgbClr val="94558D"/>
                </a:solidFill>
                <a:latin typeface="Roboto Mono"/>
                <a:ea typeface="Roboto Mono"/>
                <a:cs typeface="Roboto Mono"/>
                <a:sym typeface="Roboto Mono"/>
              </a:rPr>
              <a:t>self</a:t>
            </a:r>
            <a:r>
              <a:rPr lang="en" sz="1200">
                <a:solidFill>
                  <a:srgbClr val="A9B7C6"/>
                </a:solidFill>
                <a:latin typeface="Roboto Mono"/>
                <a:ea typeface="Roboto Mono"/>
                <a:cs typeface="Roboto Mono"/>
                <a:sym typeface="Roboto Mono"/>
              </a:rPr>
              <a:t>.batalha:</a:t>
            </a:r>
            <a:endParaRPr sz="1200">
              <a:solidFill>
                <a:srgbClr val="A9B7C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A9B7C6"/>
                </a:solidFill>
                <a:latin typeface="Roboto Mono"/>
                <a:ea typeface="Roboto Mono"/>
                <a:cs typeface="Roboto Mono"/>
                <a:sym typeface="Roboto Mono"/>
              </a:rPr>
              <a:t>       r = random.randrange(</a:t>
            </a:r>
            <a:r>
              <a:rPr lang="en" sz="1200">
                <a:solidFill>
                  <a:srgbClr val="6897BB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lang="en" sz="1200">
                <a:solidFill>
                  <a:srgbClr val="CC7832"/>
                </a:solidFill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n" sz="1200">
                <a:solidFill>
                  <a:srgbClr val="A9B7C6"/>
                </a:solidFill>
                <a:latin typeface="Roboto Mono"/>
                <a:ea typeface="Roboto Mono"/>
                <a:cs typeface="Roboto Mono"/>
                <a:sym typeface="Roboto Mono"/>
              </a:rPr>
              <a:t>game.aparecimentoElementos)</a:t>
            </a:r>
            <a:endParaRPr sz="1200">
              <a:solidFill>
                <a:srgbClr val="A9B7C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A9B7C6"/>
                </a:solidFill>
                <a:latin typeface="Roboto Mono"/>
                <a:ea typeface="Roboto Mono"/>
                <a:cs typeface="Roboto Mono"/>
                <a:sym typeface="Roboto Mono"/>
              </a:rPr>
              <a:t>       </a:t>
            </a:r>
            <a:r>
              <a:rPr lang="en" sz="1200">
                <a:solidFill>
                  <a:srgbClr val="CC7832"/>
                </a:solidFill>
                <a:latin typeface="Roboto Mono"/>
                <a:ea typeface="Roboto Mono"/>
                <a:cs typeface="Roboto Mono"/>
                <a:sym typeface="Roboto Mono"/>
              </a:rPr>
              <a:t>if </a:t>
            </a:r>
            <a:r>
              <a:rPr lang="en" sz="1200">
                <a:solidFill>
                  <a:srgbClr val="A9B7C6"/>
                </a:solidFill>
                <a:latin typeface="Roboto Mono"/>
                <a:ea typeface="Roboto Mono"/>
                <a:cs typeface="Roboto Mono"/>
                <a:sym typeface="Roboto Mono"/>
              </a:rPr>
              <a:t>r &lt; </a:t>
            </a:r>
            <a:r>
              <a:rPr lang="en" sz="1200">
                <a:solidFill>
                  <a:srgbClr val="6897BB"/>
                </a:solidFill>
                <a:latin typeface="Roboto Mono"/>
                <a:ea typeface="Roboto Mono"/>
                <a:cs typeface="Roboto Mono"/>
                <a:sym typeface="Roboto Mono"/>
              </a:rPr>
              <a:t>8</a:t>
            </a:r>
            <a:r>
              <a:rPr lang="en" sz="1200">
                <a:solidFill>
                  <a:srgbClr val="A9B7C6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sz="1200">
              <a:solidFill>
                <a:srgbClr val="A9B7C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A9B7C6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endParaRPr sz="1200">
              <a:solidFill>
                <a:srgbClr val="A9B7C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A9B7C6"/>
                </a:solidFill>
                <a:latin typeface="Roboto Mono"/>
                <a:ea typeface="Roboto Mono"/>
                <a:cs typeface="Roboto Mono"/>
                <a:sym typeface="Roboto Mono"/>
              </a:rPr>
              <a:t>[...]</a:t>
            </a:r>
            <a:endParaRPr sz="1200">
              <a:solidFill>
                <a:srgbClr val="A9B7C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A9B7C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A9B7C6"/>
                </a:solidFill>
                <a:latin typeface="Roboto Mono"/>
                <a:ea typeface="Roboto Mono"/>
                <a:cs typeface="Roboto Mono"/>
                <a:sym typeface="Roboto Mono"/>
              </a:rPr>
              <a:t>       </a:t>
            </a:r>
            <a:r>
              <a:rPr lang="en" sz="1200">
                <a:solidFill>
                  <a:srgbClr val="CC7832"/>
                </a:solidFill>
                <a:latin typeface="Roboto Mono"/>
                <a:ea typeface="Roboto Mono"/>
                <a:cs typeface="Roboto Mono"/>
                <a:sym typeface="Roboto Mono"/>
              </a:rPr>
              <a:t>elif </a:t>
            </a:r>
            <a:r>
              <a:rPr lang="en" sz="1200">
                <a:solidFill>
                  <a:srgbClr val="A9B7C6"/>
                </a:solidFill>
                <a:latin typeface="Roboto Mono"/>
                <a:ea typeface="Roboto Mono"/>
                <a:cs typeface="Roboto Mono"/>
                <a:sym typeface="Roboto Mono"/>
              </a:rPr>
              <a:t>r &lt; </a:t>
            </a:r>
            <a:r>
              <a:rPr lang="en" sz="1200">
                <a:solidFill>
                  <a:srgbClr val="6897BB"/>
                </a:solidFill>
                <a:latin typeface="Roboto Mono"/>
                <a:ea typeface="Roboto Mono"/>
                <a:cs typeface="Roboto Mono"/>
                <a:sym typeface="Roboto Mono"/>
              </a:rPr>
              <a:t>18 </a:t>
            </a:r>
            <a:r>
              <a:rPr lang="en" sz="1200">
                <a:solidFill>
                  <a:srgbClr val="CC7832"/>
                </a:solidFill>
                <a:latin typeface="Roboto Mono"/>
                <a:ea typeface="Roboto Mono"/>
                <a:cs typeface="Roboto Mono"/>
                <a:sym typeface="Roboto Mono"/>
              </a:rPr>
              <a:t>and </a:t>
            </a:r>
            <a:r>
              <a:rPr lang="en" sz="1200">
                <a:solidFill>
                  <a:srgbClr val="A9B7C6"/>
                </a:solidFill>
                <a:latin typeface="Roboto Mono"/>
                <a:ea typeface="Roboto Mono"/>
                <a:cs typeface="Roboto Mono"/>
                <a:sym typeface="Roboto Mono"/>
              </a:rPr>
              <a:t>game.vidasExtras &lt; </a:t>
            </a:r>
            <a:r>
              <a:rPr lang="en" sz="1200">
                <a:solidFill>
                  <a:srgbClr val="6897BB"/>
                </a:solidFill>
                <a:latin typeface="Roboto Mono"/>
                <a:ea typeface="Roboto Mono"/>
                <a:cs typeface="Roboto Mono"/>
                <a:sym typeface="Roboto Mono"/>
              </a:rPr>
              <a:t>3 </a:t>
            </a:r>
            <a:r>
              <a:rPr lang="en" sz="1200">
                <a:solidFill>
                  <a:srgbClr val="CC7832"/>
                </a:solidFill>
                <a:latin typeface="Roboto Mono"/>
                <a:ea typeface="Roboto Mono"/>
                <a:cs typeface="Roboto Mono"/>
                <a:sym typeface="Roboto Mono"/>
              </a:rPr>
              <a:t>and </a:t>
            </a:r>
            <a:r>
              <a:rPr lang="en" sz="1200">
                <a:solidFill>
                  <a:srgbClr val="A9B7C6"/>
                </a:solidFill>
                <a:latin typeface="Roboto Mono"/>
                <a:ea typeface="Roboto Mono"/>
                <a:cs typeface="Roboto Mono"/>
                <a:sym typeface="Roboto Mono"/>
              </a:rPr>
              <a:t>game.pontuacao &gt; </a:t>
            </a:r>
            <a:r>
              <a:rPr lang="en" sz="1200">
                <a:solidFill>
                  <a:srgbClr val="6897BB"/>
                </a:solidFill>
                <a:latin typeface="Roboto Mono"/>
                <a:ea typeface="Roboto Mono"/>
                <a:cs typeface="Roboto Mono"/>
                <a:sym typeface="Roboto Mono"/>
              </a:rPr>
              <a:t>30 </a:t>
            </a:r>
            <a:r>
              <a:rPr lang="en" sz="1200">
                <a:solidFill>
                  <a:srgbClr val="CC7832"/>
                </a:solidFill>
                <a:latin typeface="Roboto Mono"/>
                <a:ea typeface="Roboto Mono"/>
                <a:cs typeface="Roboto Mono"/>
                <a:sym typeface="Roboto Mono"/>
              </a:rPr>
              <a:t>and </a:t>
            </a:r>
            <a:r>
              <a:rPr lang="en" sz="1200">
                <a:solidFill>
                  <a:srgbClr val="A9B7C6"/>
                </a:solidFill>
                <a:latin typeface="Roboto Mono"/>
                <a:ea typeface="Roboto Mono"/>
                <a:cs typeface="Roboto Mono"/>
                <a:sym typeface="Roboto Mono"/>
              </a:rPr>
              <a:t>game.pontuacao%</a:t>
            </a:r>
            <a:r>
              <a:rPr lang="en" sz="1200">
                <a:solidFill>
                  <a:srgbClr val="6897BB"/>
                </a:solidFill>
                <a:latin typeface="Roboto Mono"/>
                <a:ea typeface="Roboto Mono"/>
                <a:cs typeface="Roboto Mono"/>
                <a:sym typeface="Roboto Mono"/>
              </a:rPr>
              <a:t>5 </a:t>
            </a:r>
            <a:r>
              <a:rPr lang="en" sz="1200">
                <a:solidFill>
                  <a:srgbClr val="A9B7C6"/>
                </a:solidFill>
                <a:latin typeface="Roboto Mono"/>
                <a:ea typeface="Roboto Mono"/>
                <a:cs typeface="Roboto Mono"/>
                <a:sym typeface="Roboto Mono"/>
              </a:rPr>
              <a:t>== </a:t>
            </a:r>
            <a:r>
              <a:rPr lang="en" sz="1200">
                <a:solidFill>
                  <a:srgbClr val="6897BB"/>
                </a:solidFill>
                <a:latin typeface="Roboto Mono"/>
                <a:ea typeface="Roboto Mono"/>
                <a:cs typeface="Roboto Mono"/>
                <a:sym typeface="Roboto Mono"/>
              </a:rPr>
              <a:t>0 </a:t>
            </a:r>
            <a:r>
              <a:rPr lang="en" sz="1200">
                <a:solidFill>
                  <a:srgbClr val="CC7832"/>
                </a:solidFill>
                <a:latin typeface="Roboto Mono"/>
                <a:ea typeface="Roboto Mono"/>
                <a:cs typeface="Roboto Mono"/>
                <a:sym typeface="Roboto Mono"/>
              </a:rPr>
              <a:t>and </a:t>
            </a:r>
            <a:r>
              <a:rPr lang="en" sz="1200">
                <a:solidFill>
                  <a:srgbClr val="8888C6"/>
                </a:solidFill>
                <a:latin typeface="Roboto Mono"/>
                <a:ea typeface="Roboto Mono"/>
                <a:cs typeface="Roboto Mono"/>
                <a:sym typeface="Roboto Mono"/>
              </a:rPr>
              <a:t>len</a:t>
            </a:r>
            <a:r>
              <a:rPr lang="en" sz="1200">
                <a:solidFill>
                  <a:srgbClr val="A9B7C6"/>
                </a:solidFill>
                <a:latin typeface="Roboto Mono"/>
                <a:ea typeface="Roboto Mono"/>
                <a:cs typeface="Roboto Mono"/>
                <a:sym typeface="Roboto Mono"/>
              </a:rPr>
              <a:t>(game.vidas) == </a:t>
            </a:r>
            <a:r>
              <a:rPr lang="en" sz="1200">
                <a:solidFill>
                  <a:srgbClr val="6897BB"/>
                </a:solidFill>
                <a:latin typeface="Roboto Mono"/>
                <a:ea typeface="Roboto Mono"/>
                <a:cs typeface="Roboto Mono"/>
                <a:sym typeface="Roboto Mono"/>
              </a:rPr>
              <a:t>0 </a:t>
            </a:r>
            <a:r>
              <a:rPr lang="en" sz="1200">
                <a:solidFill>
                  <a:srgbClr val="CC7832"/>
                </a:solidFill>
                <a:latin typeface="Roboto Mono"/>
                <a:ea typeface="Roboto Mono"/>
                <a:cs typeface="Roboto Mono"/>
                <a:sym typeface="Roboto Mono"/>
              </a:rPr>
              <a:t>and </a:t>
            </a:r>
            <a:r>
              <a:rPr lang="en" sz="1200">
                <a:solidFill>
                  <a:srgbClr val="8888C6"/>
                </a:solidFill>
                <a:latin typeface="Roboto Mono"/>
                <a:ea typeface="Roboto Mono"/>
                <a:cs typeface="Roboto Mono"/>
                <a:sym typeface="Roboto Mono"/>
              </a:rPr>
              <a:t>len</a:t>
            </a:r>
            <a:r>
              <a:rPr lang="en" sz="1200">
                <a:solidFill>
                  <a:srgbClr val="A9B7C6"/>
                </a:solidFill>
                <a:latin typeface="Roboto Mono"/>
                <a:ea typeface="Roboto Mono"/>
                <a:cs typeface="Roboto Mono"/>
                <a:sym typeface="Roboto Mono"/>
              </a:rPr>
              <a:t>(game.impulsionadores) == </a:t>
            </a:r>
            <a:r>
              <a:rPr lang="en" sz="1200">
                <a:solidFill>
                  <a:srgbClr val="6897BB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lang="en" sz="1200">
                <a:solidFill>
                  <a:srgbClr val="A9B7C6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sz="1200">
              <a:solidFill>
                <a:srgbClr val="A9B7C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A9B7C6"/>
                </a:solidFill>
                <a:latin typeface="Roboto Mono"/>
                <a:ea typeface="Roboto Mono"/>
                <a:cs typeface="Roboto Mono"/>
                <a:sym typeface="Roboto Mono"/>
              </a:rPr>
              <a:t>          game.vidas.append(Vida(LARGURA_DA_TELA</a:t>
            </a:r>
            <a:r>
              <a:rPr lang="en" sz="1200">
                <a:solidFill>
                  <a:srgbClr val="CC7832"/>
                </a:solidFill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n" sz="1200">
                <a:solidFill>
                  <a:srgbClr val="6897BB"/>
                </a:solidFill>
                <a:latin typeface="Roboto Mono"/>
                <a:ea typeface="Roboto Mono"/>
                <a:cs typeface="Roboto Mono"/>
                <a:sym typeface="Roboto Mono"/>
              </a:rPr>
              <a:t>200 </a:t>
            </a:r>
            <a:r>
              <a:rPr lang="en" sz="1200">
                <a:solidFill>
                  <a:srgbClr val="A9B7C6"/>
                </a:solidFill>
                <a:latin typeface="Roboto Mono"/>
                <a:ea typeface="Roboto Mono"/>
                <a:cs typeface="Roboto Mono"/>
                <a:sym typeface="Roboto Mono"/>
              </a:rPr>
              <a:t>+ </a:t>
            </a:r>
            <a:r>
              <a:rPr lang="en" sz="1200">
                <a:solidFill>
                  <a:srgbClr val="6897BB"/>
                </a:solidFill>
                <a:latin typeface="Roboto Mono"/>
                <a:ea typeface="Roboto Mono"/>
                <a:cs typeface="Roboto Mono"/>
                <a:sym typeface="Roboto Mono"/>
              </a:rPr>
              <a:t>5</a:t>
            </a:r>
            <a:r>
              <a:rPr lang="en" sz="1200">
                <a:solidFill>
                  <a:srgbClr val="A9B7C6"/>
                </a:solidFill>
                <a:latin typeface="Roboto Mono"/>
                <a:ea typeface="Roboto Mono"/>
                <a:cs typeface="Roboto Mono"/>
                <a:sym typeface="Roboto Mono"/>
              </a:rPr>
              <a:t>*r</a:t>
            </a:r>
            <a:r>
              <a:rPr lang="en" sz="1200">
                <a:solidFill>
                  <a:srgbClr val="CC7832"/>
                </a:solidFill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n" sz="1200">
                <a:solidFill>
                  <a:srgbClr val="A9B7C6"/>
                </a:solidFill>
                <a:latin typeface="Roboto Mono"/>
                <a:ea typeface="Roboto Mono"/>
                <a:cs typeface="Roboto Mono"/>
                <a:sym typeface="Roboto Mono"/>
              </a:rPr>
              <a:t>pygame.image.load(os.path.join(</a:t>
            </a:r>
            <a:r>
              <a:rPr lang="en" sz="1200">
                <a:solidFill>
                  <a:srgbClr val="6A8759"/>
                </a:solidFill>
                <a:latin typeface="Roboto Mono"/>
                <a:ea typeface="Roboto Mono"/>
                <a:cs typeface="Roboto Mono"/>
                <a:sym typeface="Roboto Mono"/>
              </a:rPr>
              <a:t>'Imagens'</a:t>
            </a:r>
            <a:r>
              <a:rPr lang="en" sz="1200">
                <a:solidFill>
                  <a:srgbClr val="CC7832"/>
                </a:solidFill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n" sz="1200">
                <a:solidFill>
                  <a:srgbClr val="6A8759"/>
                </a:solidFill>
                <a:latin typeface="Roboto Mono"/>
                <a:ea typeface="Roboto Mono"/>
                <a:cs typeface="Roboto Mono"/>
                <a:sym typeface="Roboto Mono"/>
              </a:rPr>
              <a:t>'vida.png'</a:t>
            </a:r>
            <a:r>
              <a:rPr lang="en" sz="1200">
                <a:solidFill>
                  <a:srgbClr val="A9B7C6"/>
                </a:solidFill>
                <a:latin typeface="Roboto Mono"/>
                <a:ea typeface="Roboto Mono"/>
                <a:cs typeface="Roboto Mono"/>
                <a:sym typeface="Roboto Mono"/>
              </a:rPr>
              <a:t>))</a:t>
            </a:r>
            <a:r>
              <a:rPr lang="en" sz="1200">
                <a:solidFill>
                  <a:srgbClr val="CC7832"/>
                </a:solidFill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n" sz="1200">
                <a:solidFill>
                  <a:srgbClr val="6897BB"/>
                </a:solidFill>
                <a:latin typeface="Roboto Mono"/>
                <a:ea typeface="Roboto Mono"/>
                <a:cs typeface="Roboto Mono"/>
                <a:sym typeface="Roboto Mono"/>
              </a:rPr>
              <a:t>5 </a:t>
            </a:r>
            <a:r>
              <a:rPr lang="en" sz="1200">
                <a:solidFill>
                  <a:srgbClr val="A9B7C6"/>
                </a:solidFill>
                <a:latin typeface="Roboto Mono"/>
                <a:ea typeface="Roboto Mono"/>
                <a:cs typeface="Roboto Mono"/>
                <a:sym typeface="Roboto Mono"/>
              </a:rPr>
              <a:t>+ game.dvel))</a:t>
            </a:r>
            <a:endParaRPr sz="1200">
              <a:solidFill>
                <a:srgbClr val="A9B7C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A9B7C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7832"/>
                </a:solidFill>
                <a:latin typeface="Roboto Mono"/>
                <a:ea typeface="Roboto Mono"/>
                <a:cs typeface="Roboto Mono"/>
                <a:sym typeface="Roboto Mono"/>
              </a:rPr>
              <a:t>       elif </a:t>
            </a:r>
            <a:r>
              <a:rPr lang="en" sz="1200">
                <a:solidFill>
                  <a:srgbClr val="A9B7C6"/>
                </a:solidFill>
                <a:latin typeface="Roboto Mono"/>
                <a:ea typeface="Roboto Mono"/>
                <a:cs typeface="Roboto Mono"/>
                <a:sym typeface="Roboto Mono"/>
              </a:rPr>
              <a:t>r &lt; </a:t>
            </a:r>
            <a:r>
              <a:rPr lang="en" sz="1200">
                <a:solidFill>
                  <a:srgbClr val="6897BB"/>
                </a:solidFill>
                <a:latin typeface="Roboto Mono"/>
                <a:ea typeface="Roboto Mono"/>
                <a:cs typeface="Roboto Mono"/>
                <a:sym typeface="Roboto Mono"/>
              </a:rPr>
              <a:t>22 </a:t>
            </a:r>
            <a:r>
              <a:rPr lang="en" sz="1200">
                <a:solidFill>
                  <a:srgbClr val="CC7832"/>
                </a:solidFill>
                <a:latin typeface="Roboto Mono"/>
                <a:ea typeface="Roboto Mono"/>
                <a:cs typeface="Roboto Mono"/>
                <a:sym typeface="Roboto Mono"/>
              </a:rPr>
              <a:t>and not </a:t>
            </a:r>
            <a:r>
              <a:rPr lang="en" sz="1200">
                <a:solidFill>
                  <a:srgbClr val="A9B7C6"/>
                </a:solidFill>
                <a:latin typeface="Roboto Mono"/>
                <a:ea typeface="Roboto Mono"/>
                <a:cs typeface="Roboto Mono"/>
                <a:sym typeface="Roboto Mono"/>
              </a:rPr>
              <a:t>game.ehInvencivel </a:t>
            </a:r>
            <a:r>
              <a:rPr lang="en" sz="1200">
                <a:solidFill>
                  <a:srgbClr val="CC7832"/>
                </a:solidFill>
                <a:latin typeface="Roboto Mono"/>
                <a:ea typeface="Roboto Mono"/>
                <a:cs typeface="Roboto Mono"/>
                <a:sym typeface="Roboto Mono"/>
              </a:rPr>
              <a:t>and </a:t>
            </a:r>
            <a:r>
              <a:rPr lang="en" sz="1200">
                <a:solidFill>
                  <a:srgbClr val="A9B7C6"/>
                </a:solidFill>
                <a:latin typeface="Roboto Mono"/>
                <a:ea typeface="Roboto Mono"/>
                <a:cs typeface="Roboto Mono"/>
                <a:sym typeface="Roboto Mono"/>
              </a:rPr>
              <a:t>game.pontuacao &gt; </a:t>
            </a:r>
            <a:r>
              <a:rPr lang="en" sz="1200">
                <a:solidFill>
                  <a:srgbClr val="6897BB"/>
                </a:solidFill>
                <a:latin typeface="Roboto Mono"/>
                <a:ea typeface="Roboto Mono"/>
                <a:cs typeface="Roboto Mono"/>
                <a:sym typeface="Roboto Mono"/>
              </a:rPr>
              <a:t>30 </a:t>
            </a:r>
            <a:r>
              <a:rPr lang="en" sz="1200">
                <a:solidFill>
                  <a:srgbClr val="CC7832"/>
                </a:solidFill>
                <a:latin typeface="Roboto Mono"/>
                <a:ea typeface="Roboto Mono"/>
                <a:cs typeface="Roboto Mono"/>
                <a:sym typeface="Roboto Mono"/>
              </a:rPr>
              <a:t>and </a:t>
            </a:r>
            <a:r>
              <a:rPr lang="en" sz="1200">
                <a:solidFill>
                  <a:srgbClr val="A9B7C6"/>
                </a:solidFill>
                <a:latin typeface="Roboto Mono"/>
                <a:ea typeface="Roboto Mono"/>
                <a:cs typeface="Roboto Mono"/>
                <a:sym typeface="Roboto Mono"/>
              </a:rPr>
              <a:t>game.pontuacao % </a:t>
            </a:r>
            <a:r>
              <a:rPr lang="en" sz="1200">
                <a:solidFill>
                  <a:srgbClr val="6897BB"/>
                </a:solidFill>
                <a:latin typeface="Roboto Mono"/>
                <a:ea typeface="Roboto Mono"/>
                <a:cs typeface="Roboto Mono"/>
                <a:sym typeface="Roboto Mono"/>
              </a:rPr>
              <a:t>5 </a:t>
            </a:r>
            <a:r>
              <a:rPr lang="en" sz="1200">
                <a:solidFill>
                  <a:srgbClr val="A9B7C6"/>
                </a:solidFill>
                <a:latin typeface="Roboto Mono"/>
                <a:ea typeface="Roboto Mono"/>
                <a:cs typeface="Roboto Mono"/>
                <a:sym typeface="Roboto Mono"/>
              </a:rPr>
              <a:t>== </a:t>
            </a:r>
            <a:r>
              <a:rPr lang="en" sz="1200">
                <a:solidFill>
                  <a:srgbClr val="6897BB"/>
                </a:solidFill>
                <a:latin typeface="Roboto Mono"/>
                <a:ea typeface="Roboto Mono"/>
                <a:cs typeface="Roboto Mono"/>
                <a:sym typeface="Roboto Mono"/>
              </a:rPr>
              <a:t>0 </a:t>
            </a:r>
            <a:r>
              <a:rPr lang="en" sz="1200">
                <a:solidFill>
                  <a:srgbClr val="CC7832"/>
                </a:solidFill>
                <a:latin typeface="Roboto Mono"/>
                <a:ea typeface="Roboto Mono"/>
                <a:cs typeface="Roboto Mono"/>
                <a:sym typeface="Roboto Mono"/>
              </a:rPr>
              <a:t>and </a:t>
            </a:r>
            <a:r>
              <a:rPr lang="en" sz="1200">
                <a:solidFill>
                  <a:srgbClr val="8888C6"/>
                </a:solidFill>
                <a:latin typeface="Roboto Mono"/>
                <a:ea typeface="Roboto Mono"/>
                <a:cs typeface="Roboto Mono"/>
                <a:sym typeface="Roboto Mono"/>
              </a:rPr>
              <a:t>len</a:t>
            </a:r>
            <a:r>
              <a:rPr lang="en" sz="1200">
                <a:solidFill>
                  <a:srgbClr val="A9B7C6"/>
                </a:solidFill>
                <a:latin typeface="Roboto Mono"/>
                <a:ea typeface="Roboto Mono"/>
                <a:cs typeface="Roboto Mono"/>
                <a:sym typeface="Roboto Mono"/>
              </a:rPr>
              <a:t>(game.impulsionadores) == </a:t>
            </a:r>
            <a:r>
              <a:rPr lang="en" sz="1200">
                <a:solidFill>
                  <a:srgbClr val="6897BB"/>
                </a:solidFill>
                <a:latin typeface="Roboto Mono"/>
                <a:ea typeface="Roboto Mono"/>
                <a:cs typeface="Roboto Mono"/>
                <a:sym typeface="Roboto Mono"/>
              </a:rPr>
              <a:t>0 </a:t>
            </a:r>
            <a:r>
              <a:rPr lang="en" sz="1200">
                <a:solidFill>
                  <a:srgbClr val="CC7832"/>
                </a:solidFill>
                <a:latin typeface="Roboto Mono"/>
                <a:ea typeface="Roboto Mono"/>
                <a:cs typeface="Roboto Mono"/>
                <a:sym typeface="Roboto Mono"/>
              </a:rPr>
              <a:t>and </a:t>
            </a:r>
            <a:r>
              <a:rPr lang="en" sz="1200">
                <a:solidFill>
                  <a:srgbClr val="8888C6"/>
                </a:solidFill>
                <a:latin typeface="Roboto Mono"/>
                <a:ea typeface="Roboto Mono"/>
                <a:cs typeface="Roboto Mono"/>
                <a:sym typeface="Roboto Mono"/>
              </a:rPr>
              <a:t>len</a:t>
            </a:r>
            <a:r>
              <a:rPr lang="en" sz="1200">
                <a:solidFill>
                  <a:srgbClr val="A9B7C6"/>
                </a:solidFill>
                <a:latin typeface="Roboto Mono"/>
                <a:ea typeface="Roboto Mono"/>
                <a:cs typeface="Roboto Mono"/>
                <a:sym typeface="Roboto Mono"/>
              </a:rPr>
              <a:t>(game.vidas) == </a:t>
            </a:r>
            <a:r>
              <a:rPr lang="en" sz="1200">
                <a:solidFill>
                  <a:srgbClr val="6897BB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lang="en" sz="1200">
                <a:solidFill>
                  <a:srgbClr val="A9B7C6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sz="1200">
              <a:solidFill>
                <a:srgbClr val="A9B7C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A9B7C6"/>
                </a:solidFill>
                <a:latin typeface="Roboto Mono"/>
                <a:ea typeface="Roboto Mono"/>
                <a:cs typeface="Roboto Mono"/>
                <a:sym typeface="Roboto Mono"/>
              </a:rPr>
              <a:t>          game.impulsionadores.append(Impulsionador(LARGURA_DA_TELA</a:t>
            </a:r>
            <a:r>
              <a:rPr lang="en" sz="1200">
                <a:solidFill>
                  <a:srgbClr val="CC7832"/>
                </a:solidFill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n" sz="1200">
                <a:solidFill>
                  <a:srgbClr val="6897BB"/>
                </a:solidFill>
                <a:latin typeface="Roboto Mono"/>
                <a:ea typeface="Roboto Mono"/>
                <a:cs typeface="Roboto Mono"/>
                <a:sym typeface="Roboto Mono"/>
              </a:rPr>
              <a:t>150 </a:t>
            </a:r>
            <a:r>
              <a:rPr lang="en" sz="1200">
                <a:solidFill>
                  <a:srgbClr val="A9B7C6"/>
                </a:solidFill>
                <a:latin typeface="Roboto Mono"/>
                <a:ea typeface="Roboto Mono"/>
                <a:cs typeface="Roboto Mono"/>
                <a:sym typeface="Roboto Mono"/>
              </a:rPr>
              <a:t>+ </a:t>
            </a:r>
            <a:r>
              <a:rPr lang="en" sz="1200">
                <a:solidFill>
                  <a:srgbClr val="6897BB"/>
                </a:solidFill>
                <a:latin typeface="Roboto Mono"/>
                <a:ea typeface="Roboto Mono"/>
                <a:cs typeface="Roboto Mono"/>
                <a:sym typeface="Roboto Mono"/>
              </a:rPr>
              <a:t>5</a:t>
            </a:r>
            <a:r>
              <a:rPr lang="en" sz="1200">
                <a:solidFill>
                  <a:srgbClr val="A9B7C6"/>
                </a:solidFill>
                <a:latin typeface="Roboto Mono"/>
                <a:ea typeface="Roboto Mono"/>
                <a:cs typeface="Roboto Mono"/>
                <a:sym typeface="Roboto Mono"/>
              </a:rPr>
              <a:t>*r</a:t>
            </a:r>
            <a:r>
              <a:rPr lang="en" sz="1200">
                <a:solidFill>
                  <a:srgbClr val="CC7832"/>
                </a:solidFill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n" sz="1200">
                <a:solidFill>
                  <a:srgbClr val="A9B7C6"/>
                </a:solidFill>
                <a:latin typeface="Roboto Mono"/>
                <a:ea typeface="Roboto Mono"/>
                <a:cs typeface="Roboto Mono"/>
                <a:sym typeface="Roboto Mono"/>
              </a:rPr>
              <a:t>pygame.image.load(os.path.join(</a:t>
            </a:r>
            <a:r>
              <a:rPr lang="en" sz="1200">
                <a:solidFill>
                  <a:srgbClr val="6A8759"/>
                </a:solidFill>
                <a:latin typeface="Roboto Mono"/>
                <a:ea typeface="Roboto Mono"/>
                <a:cs typeface="Roboto Mono"/>
                <a:sym typeface="Roboto Mono"/>
              </a:rPr>
              <a:t>'Imagens'</a:t>
            </a:r>
            <a:r>
              <a:rPr lang="en" sz="1200">
                <a:solidFill>
                  <a:srgbClr val="CC7832"/>
                </a:solidFill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n" sz="1200">
                <a:solidFill>
                  <a:srgbClr val="6A8759"/>
                </a:solidFill>
                <a:latin typeface="Roboto Mono"/>
                <a:ea typeface="Roboto Mono"/>
                <a:cs typeface="Roboto Mono"/>
                <a:sym typeface="Roboto Mono"/>
              </a:rPr>
              <a:t>'impulsionador_1.png'</a:t>
            </a:r>
            <a:r>
              <a:rPr lang="en" sz="1200">
                <a:solidFill>
                  <a:srgbClr val="A9B7C6"/>
                </a:solidFill>
                <a:latin typeface="Roboto Mono"/>
                <a:ea typeface="Roboto Mono"/>
                <a:cs typeface="Roboto Mono"/>
                <a:sym typeface="Roboto Mono"/>
              </a:rPr>
              <a:t>))</a:t>
            </a:r>
            <a:r>
              <a:rPr lang="en" sz="1200">
                <a:solidFill>
                  <a:srgbClr val="CC7832"/>
                </a:solidFill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n" sz="1200">
                <a:solidFill>
                  <a:srgbClr val="6897BB"/>
                </a:solidFill>
                <a:latin typeface="Roboto Mono"/>
                <a:ea typeface="Roboto Mono"/>
                <a:cs typeface="Roboto Mono"/>
                <a:sym typeface="Roboto Mono"/>
              </a:rPr>
              <a:t>5 </a:t>
            </a:r>
            <a:r>
              <a:rPr lang="en" sz="1200">
                <a:solidFill>
                  <a:srgbClr val="A9B7C6"/>
                </a:solidFill>
                <a:latin typeface="Roboto Mono"/>
                <a:ea typeface="Roboto Mono"/>
                <a:cs typeface="Roboto Mono"/>
                <a:sym typeface="Roboto Mono"/>
              </a:rPr>
              <a:t>+ game.dvel))</a:t>
            </a:r>
            <a:endParaRPr sz="1200">
              <a:solidFill>
                <a:srgbClr val="A9B7C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A9B7C6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A9B7C6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endParaRPr sz="1200">
              <a:solidFill>
                <a:srgbClr val="A9B7C6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rgbClr val="A9B7C6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319" name="Google Shape;319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97569" y="-114300"/>
            <a:ext cx="1089281" cy="10892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ma do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o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Tema do Office">
  <a:themeElements>
    <a:clrScheme name="Office">
      <a:dk1>
        <a:srgbClr val="000000"/>
      </a:dk1>
      <a:lt1>
        <a:srgbClr val="FFFFFF"/>
      </a:lt1>
      <a:dk2>
        <a:srgbClr val="021735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